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540">
          <p15:clr>
            <a:srgbClr val="A4A3A4"/>
          </p15:clr>
        </p15:guide>
        <p15:guide id="2" pos="144">
          <p15:clr>
            <a:srgbClr val="A4A3A4"/>
          </p15:clr>
        </p15:guide>
        <p15:guide id="3" orient="horz" pos="1620">
          <p15:clr>
            <a:srgbClr val="A4A3A4"/>
          </p15:clr>
        </p15:guide>
        <p15:guide id="4" orient="horz" pos="6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40" orient="horz"/>
        <p:guide pos="144"/>
        <p:guide pos="1620" orient="horz"/>
        <p:guide pos="660"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76" name="Shape 3076"/>
        <p:cNvGrpSpPr/>
        <p:nvPr/>
      </p:nvGrpSpPr>
      <p:grpSpPr>
        <a:xfrm>
          <a:off x="0" y="0"/>
          <a:ext cx="0" cy="0"/>
          <a:chOff x="0" y="0"/>
          <a:chExt cx="0" cy="0"/>
        </a:xfrm>
      </p:grpSpPr>
      <p:sp>
        <p:nvSpPr>
          <p:cNvPr id="3077" name="Google Shape;3077;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8" name="Google Shape;3078;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1" name="Shape 3131"/>
        <p:cNvGrpSpPr/>
        <p:nvPr/>
      </p:nvGrpSpPr>
      <p:grpSpPr>
        <a:xfrm>
          <a:off x="0" y="0"/>
          <a:ext cx="0" cy="0"/>
          <a:chOff x="0" y="0"/>
          <a:chExt cx="0" cy="0"/>
        </a:xfrm>
      </p:grpSpPr>
      <p:sp>
        <p:nvSpPr>
          <p:cNvPr id="3132" name="Google Shape;3132;p1:notes"/>
          <p:cNvSpPr/>
          <p:nvPr>
            <p:ph idx="2" type="sldImg"/>
          </p:nvPr>
        </p:nvSpPr>
        <p:spPr>
          <a:xfrm>
            <a:off x="533400" y="763588"/>
            <a:ext cx="67041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3" name="Google Shape;313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Font typeface="Arial"/>
              <a:buNone/>
            </a:pPr>
            <a:r>
              <a:t/>
            </a:r>
            <a:endParaRPr b="1">
              <a:latin typeface="Calibri"/>
              <a:ea typeface="Calibri"/>
              <a:cs typeface="Calibri"/>
              <a:sym typeface="Calibri"/>
            </a:endParaRPr>
          </a:p>
        </p:txBody>
      </p:sp>
      <p:sp>
        <p:nvSpPr>
          <p:cNvPr id="3134" name="Google Shape;3134;p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8" name="Shape 3218"/>
        <p:cNvGrpSpPr/>
        <p:nvPr/>
      </p:nvGrpSpPr>
      <p:grpSpPr>
        <a:xfrm>
          <a:off x="0" y="0"/>
          <a:ext cx="0" cy="0"/>
          <a:chOff x="0" y="0"/>
          <a:chExt cx="0" cy="0"/>
        </a:xfrm>
      </p:grpSpPr>
      <p:sp>
        <p:nvSpPr>
          <p:cNvPr id="3219" name="Google Shape;321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0" name="Google Shape;3220;p10:notes"/>
          <p:cNvSpPr txBox="1"/>
          <p:nvPr>
            <p:ph idx="1" type="body"/>
          </p:nvPr>
        </p:nvSpPr>
        <p:spPr>
          <a:xfrm>
            <a:off x="685800" y="4400640"/>
            <a:ext cx="548610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3221" name="Google Shape;3221;p10: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0" name="Shape 3240"/>
        <p:cNvGrpSpPr/>
        <p:nvPr/>
      </p:nvGrpSpPr>
      <p:grpSpPr>
        <a:xfrm>
          <a:off x="0" y="0"/>
          <a:ext cx="0" cy="0"/>
          <a:chOff x="0" y="0"/>
          <a:chExt cx="0" cy="0"/>
        </a:xfrm>
      </p:grpSpPr>
      <p:sp>
        <p:nvSpPr>
          <p:cNvPr id="3241" name="Google Shape;324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2" name="Google Shape;3242;p11:notes"/>
          <p:cNvSpPr txBox="1"/>
          <p:nvPr>
            <p:ph idx="1" type="body"/>
          </p:nvPr>
        </p:nvSpPr>
        <p:spPr>
          <a:xfrm>
            <a:off x="685800" y="4400640"/>
            <a:ext cx="548610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3243" name="Google Shape;3243;p11: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7" name="Shape 3247"/>
        <p:cNvGrpSpPr/>
        <p:nvPr/>
      </p:nvGrpSpPr>
      <p:grpSpPr>
        <a:xfrm>
          <a:off x="0" y="0"/>
          <a:ext cx="0" cy="0"/>
          <a:chOff x="0" y="0"/>
          <a:chExt cx="0" cy="0"/>
        </a:xfrm>
      </p:grpSpPr>
      <p:sp>
        <p:nvSpPr>
          <p:cNvPr id="3248" name="Google Shape;324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9" name="Google Shape;3249;p12:notes"/>
          <p:cNvSpPr txBox="1"/>
          <p:nvPr>
            <p:ph idx="1" type="body"/>
          </p:nvPr>
        </p:nvSpPr>
        <p:spPr>
          <a:xfrm>
            <a:off x="685800" y="4400640"/>
            <a:ext cx="548610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3250" name="Google Shape;3250;p12: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4" name="Shape 3254"/>
        <p:cNvGrpSpPr/>
        <p:nvPr/>
      </p:nvGrpSpPr>
      <p:grpSpPr>
        <a:xfrm>
          <a:off x="0" y="0"/>
          <a:ext cx="0" cy="0"/>
          <a:chOff x="0" y="0"/>
          <a:chExt cx="0" cy="0"/>
        </a:xfrm>
      </p:grpSpPr>
      <p:sp>
        <p:nvSpPr>
          <p:cNvPr id="3255" name="Google Shape;325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6" name="Google Shape;3256;p13:notes"/>
          <p:cNvSpPr txBox="1"/>
          <p:nvPr>
            <p:ph idx="1" type="body"/>
          </p:nvPr>
        </p:nvSpPr>
        <p:spPr>
          <a:xfrm>
            <a:off x="685800" y="4400640"/>
            <a:ext cx="548610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3257" name="Google Shape;3257;p13: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2" name="Shape 3262"/>
        <p:cNvGrpSpPr/>
        <p:nvPr/>
      </p:nvGrpSpPr>
      <p:grpSpPr>
        <a:xfrm>
          <a:off x="0" y="0"/>
          <a:ext cx="0" cy="0"/>
          <a:chOff x="0" y="0"/>
          <a:chExt cx="0" cy="0"/>
        </a:xfrm>
      </p:grpSpPr>
      <p:sp>
        <p:nvSpPr>
          <p:cNvPr id="3263" name="Google Shape;326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4" name="Google Shape;3264;p14:notes"/>
          <p:cNvSpPr txBox="1"/>
          <p:nvPr>
            <p:ph idx="1" type="body"/>
          </p:nvPr>
        </p:nvSpPr>
        <p:spPr>
          <a:xfrm>
            <a:off x="685800" y="4400640"/>
            <a:ext cx="548610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3265" name="Google Shape;3265;p14: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9" name="Shape 3269"/>
        <p:cNvGrpSpPr/>
        <p:nvPr/>
      </p:nvGrpSpPr>
      <p:grpSpPr>
        <a:xfrm>
          <a:off x="0" y="0"/>
          <a:ext cx="0" cy="0"/>
          <a:chOff x="0" y="0"/>
          <a:chExt cx="0" cy="0"/>
        </a:xfrm>
      </p:grpSpPr>
      <p:sp>
        <p:nvSpPr>
          <p:cNvPr id="3270" name="Google Shape;327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1" name="Google Shape;3271;p15:notes"/>
          <p:cNvSpPr txBox="1"/>
          <p:nvPr>
            <p:ph idx="1" type="body"/>
          </p:nvPr>
        </p:nvSpPr>
        <p:spPr>
          <a:xfrm>
            <a:off x="685800" y="4400640"/>
            <a:ext cx="548610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3272" name="Google Shape;3272;p15: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7" name="Shape 3277"/>
        <p:cNvGrpSpPr/>
        <p:nvPr/>
      </p:nvGrpSpPr>
      <p:grpSpPr>
        <a:xfrm>
          <a:off x="0" y="0"/>
          <a:ext cx="0" cy="0"/>
          <a:chOff x="0" y="0"/>
          <a:chExt cx="0" cy="0"/>
        </a:xfrm>
      </p:grpSpPr>
      <p:sp>
        <p:nvSpPr>
          <p:cNvPr id="3278" name="Google Shape;327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en-US" sz="1100">
                <a:solidFill>
                  <a:srgbClr val="213163"/>
                </a:solidFill>
              </a:rPr>
              <a:t>Reference</a:t>
            </a:r>
            <a:endParaRPr sz="1100"/>
          </a:p>
          <a:p>
            <a:pPr indent="-103886" lvl="0" marL="173736" rtl="0" algn="l">
              <a:lnSpc>
                <a:spcPct val="100000"/>
              </a:lnSpc>
              <a:spcBef>
                <a:spcPts val="0"/>
              </a:spcBef>
              <a:spcAft>
                <a:spcPts val="0"/>
              </a:spcAft>
              <a:buSzPts val="1100"/>
              <a:buFont typeface="Arial"/>
              <a:buNone/>
            </a:pPr>
            <a:r>
              <a:t/>
            </a:r>
            <a:endParaRPr sz="1100"/>
          </a:p>
          <a:p>
            <a:pPr indent="-173736" lvl="0" marL="173736" rtl="0" algn="l">
              <a:lnSpc>
                <a:spcPct val="100000"/>
              </a:lnSpc>
              <a:spcBef>
                <a:spcPts val="0"/>
              </a:spcBef>
              <a:spcAft>
                <a:spcPts val="0"/>
              </a:spcAft>
              <a:buSzPts val="1100"/>
              <a:buFont typeface="Arial"/>
              <a:buChar char="•"/>
            </a:pPr>
            <a:r>
              <a:rPr lang="en-US" sz="1100"/>
              <a:t>These are the references for this session.</a:t>
            </a:r>
            <a:endParaRPr b="0" sz="1100" strike="noStrike">
              <a:latin typeface="Arial"/>
              <a:ea typeface="Arial"/>
              <a:cs typeface="Arial"/>
              <a:sym typeface="Arial"/>
            </a:endParaRPr>
          </a:p>
        </p:txBody>
      </p:sp>
      <p:sp>
        <p:nvSpPr>
          <p:cNvPr id="3279" name="Google Shape;3279;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3" name="Shape 3283"/>
        <p:cNvGrpSpPr/>
        <p:nvPr/>
      </p:nvGrpSpPr>
      <p:grpSpPr>
        <a:xfrm>
          <a:off x="0" y="0"/>
          <a:ext cx="0" cy="0"/>
          <a:chOff x="0" y="0"/>
          <a:chExt cx="0" cy="0"/>
        </a:xfrm>
      </p:grpSpPr>
      <p:sp>
        <p:nvSpPr>
          <p:cNvPr id="3284" name="Google Shape;328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5" name="Google Shape;3285;p17:notes"/>
          <p:cNvSpPr txBox="1"/>
          <p:nvPr>
            <p:ph idx="1" type="body"/>
          </p:nvPr>
        </p:nvSpPr>
        <p:spPr>
          <a:xfrm>
            <a:off x="685800" y="4400640"/>
            <a:ext cx="5486100" cy="36000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b="0" sz="2000" strike="noStrike">
              <a:latin typeface="Arial"/>
              <a:ea typeface="Arial"/>
              <a:cs typeface="Arial"/>
              <a:sym typeface="Arial"/>
            </a:endParaRPr>
          </a:p>
        </p:txBody>
      </p:sp>
      <p:sp>
        <p:nvSpPr>
          <p:cNvPr id="3286" name="Google Shape;3286;p17: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3" name="Shape 3153"/>
        <p:cNvGrpSpPr/>
        <p:nvPr/>
      </p:nvGrpSpPr>
      <p:grpSpPr>
        <a:xfrm>
          <a:off x="0" y="0"/>
          <a:ext cx="0" cy="0"/>
          <a:chOff x="0" y="0"/>
          <a:chExt cx="0" cy="0"/>
        </a:xfrm>
      </p:grpSpPr>
      <p:sp>
        <p:nvSpPr>
          <p:cNvPr id="3154" name="Google Shape;315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55" name="Google Shape;315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8" name="Shape 3158"/>
        <p:cNvGrpSpPr/>
        <p:nvPr/>
      </p:nvGrpSpPr>
      <p:grpSpPr>
        <a:xfrm>
          <a:off x="0" y="0"/>
          <a:ext cx="0" cy="0"/>
          <a:chOff x="0" y="0"/>
          <a:chExt cx="0" cy="0"/>
        </a:xfrm>
      </p:grpSpPr>
      <p:sp>
        <p:nvSpPr>
          <p:cNvPr id="3159" name="Google Shape;315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b="1"/>
          </a:p>
        </p:txBody>
      </p:sp>
      <p:sp>
        <p:nvSpPr>
          <p:cNvPr id="3160" name="Google Shape;316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5" name="Shape 3165"/>
        <p:cNvGrpSpPr/>
        <p:nvPr/>
      </p:nvGrpSpPr>
      <p:grpSpPr>
        <a:xfrm>
          <a:off x="0" y="0"/>
          <a:ext cx="0" cy="0"/>
          <a:chOff x="0" y="0"/>
          <a:chExt cx="0" cy="0"/>
        </a:xfrm>
      </p:grpSpPr>
      <p:sp>
        <p:nvSpPr>
          <p:cNvPr id="3166" name="Google Shape;316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b="0" i="0" sz="1100">
              <a:solidFill>
                <a:srgbClr val="000000"/>
              </a:solidFill>
              <a:latin typeface="Arial"/>
              <a:ea typeface="Arial"/>
              <a:cs typeface="Arial"/>
              <a:sym typeface="Arial"/>
            </a:endParaRPr>
          </a:p>
        </p:txBody>
      </p:sp>
      <p:sp>
        <p:nvSpPr>
          <p:cNvPr id="3167" name="Google Shape;3167;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5" name="Shape 3175"/>
        <p:cNvGrpSpPr/>
        <p:nvPr/>
      </p:nvGrpSpPr>
      <p:grpSpPr>
        <a:xfrm>
          <a:off x="0" y="0"/>
          <a:ext cx="0" cy="0"/>
          <a:chOff x="0" y="0"/>
          <a:chExt cx="0" cy="0"/>
        </a:xfrm>
      </p:grpSpPr>
      <p:sp>
        <p:nvSpPr>
          <p:cNvPr id="3176" name="Google Shape;317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b="0" i="0" sz="1100">
              <a:solidFill>
                <a:srgbClr val="000000"/>
              </a:solidFill>
              <a:latin typeface="Arial"/>
              <a:ea typeface="Arial"/>
              <a:cs typeface="Arial"/>
              <a:sym typeface="Arial"/>
            </a:endParaRPr>
          </a:p>
        </p:txBody>
      </p:sp>
      <p:sp>
        <p:nvSpPr>
          <p:cNvPr id="3177" name="Google Shape;3177;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5" name="Shape 3185"/>
        <p:cNvGrpSpPr/>
        <p:nvPr/>
      </p:nvGrpSpPr>
      <p:grpSpPr>
        <a:xfrm>
          <a:off x="0" y="0"/>
          <a:ext cx="0" cy="0"/>
          <a:chOff x="0" y="0"/>
          <a:chExt cx="0" cy="0"/>
        </a:xfrm>
      </p:grpSpPr>
      <p:sp>
        <p:nvSpPr>
          <p:cNvPr id="3186" name="Google Shape;318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b="0" i="0" sz="1100">
              <a:solidFill>
                <a:srgbClr val="000000"/>
              </a:solidFill>
              <a:latin typeface="Arial"/>
              <a:ea typeface="Arial"/>
              <a:cs typeface="Arial"/>
              <a:sym typeface="Arial"/>
            </a:endParaRPr>
          </a:p>
        </p:txBody>
      </p:sp>
      <p:sp>
        <p:nvSpPr>
          <p:cNvPr id="3187" name="Google Shape;3187;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3" name="Shape 3193"/>
        <p:cNvGrpSpPr/>
        <p:nvPr/>
      </p:nvGrpSpPr>
      <p:grpSpPr>
        <a:xfrm>
          <a:off x="0" y="0"/>
          <a:ext cx="0" cy="0"/>
          <a:chOff x="0" y="0"/>
          <a:chExt cx="0" cy="0"/>
        </a:xfrm>
      </p:grpSpPr>
      <p:sp>
        <p:nvSpPr>
          <p:cNvPr id="3194" name="Google Shape;319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b="0" i="0" sz="1100">
              <a:solidFill>
                <a:srgbClr val="000000"/>
              </a:solidFill>
              <a:latin typeface="Arial"/>
              <a:ea typeface="Arial"/>
              <a:cs typeface="Arial"/>
              <a:sym typeface="Arial"/>
            </a:endParaRPr>
          </a:p>
        </p:txBody>
      </p:sp>
      <p:sp>
        <p:nvSpPr>
          <p:cNvPr id="3195" name="Google Shape;319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0" name="Shape 3200"/>
        <p:cNvGrpSpPr/>
        <p:nvPr/>
      </p:nvGrpSpPr>
      <p:grpSpPr>
        <a:xfrm>
          <a:off x="0" y="0"/>
          <a:ext cx="0" cy="0"/>
          <a:chOff x="0" y="0"/>
          <a:chExt cx="0" cy="0"/>
        </a:xfrm>
      </p:grpSpPr>
      <p:sp>
        <p:nvSpPr>
          <p:cNvPr id="3201" name="Google Shape;320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2" name="Google Shape;3202;p8:notes"/>
          <p:cNvSpPr txBox="1"/>
          <p:nvPr>
            <p:ph idx="1" type="body"/>
          </p:nvPr>
        </p:nvSpPr>
        <p:spPr>
          <a:xfrm>
            <a:off x="685800" y="4400640"/>
            <a:ext cx="548610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3203" name="Google Shape;3203;p8: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1" name="Shape 3211"/>
        <p:cNvGrpSpPr/>
        <p:nvPr/>
      </p:nvGrpSpPr>
      <p:grpSpPr>
        <a:xfrm>
          <a:off x="0" y="0"/>
          <a:ext cx="0" cy="0"/>
          <a:chOff x="0" y="0"/>
          <a:chExt cx="0" cy="0"/>
        </a:xfrm>
      </p:grpSpPr>
      <p:sp>
        <p:nvSpPr>
          <p:cNvPr id="3212" name="Google Shape;321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3" name="Google Shape;3213;p9:notes"/>
          <p:cNvSpPr txBox="1"/>
          <p:nvPr>
            <p:ph idx="1" type="body"/>
          </p:nvPr>
        </p:nvSpPr>
        <p:spPr>
          <a:xfrm>
            <a:off x="685800" y="4400640"/>
            <a:ext cx="548610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3214" name="Google Shape;3214;p9: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85" name="Shape 3085"/>
        <p:cNvGrpSpPr/>
        <p:nvPr/>
      </p:nvGrpSpPr>
      <p:grpSpPr>
        <a:xfrm>
          <a:off x="0" y="0"/>
          <a:ext cx="0" cy="0"/>
          <a:chOff x="0" y="0"/>
          <a:chExt cx="0" cy="0"/>
        </a:xfrm>
      </p:grpSpPr>
      <p:sp>
        <p:nvSpPr>
          <p:cNvPr id="3086" name="Google Shape;3086;p2"/>
          <p:cNvSpPr txBox="1"/>
          <p:nvPr>
            <p:ph type="ctrTitle"/>
          </p:nvPr>
        </p:nvSpPr>
        <p:spPr>
          <a:xfrm>
            <a:off x="1143000" y="841375"/>
            <a:ext cx="6858000" cy="17907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SzPts val="1400"/>
              <a:buNone/>
              <a:defRPr b="0" i="0" sz="6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087" name="Google Shape;3087;p2"/>
          <p:cNvSpPr txBox="1"/>
          <p:nvPr>
            <p:ph idx="1" type="subTitle"/>
          </p:nvPr>
        </p:nvSpPr>
        <p:spPr>
          <a:xfrm>
            <a:off x="1143000" y="2701925"/>
            <a:ext cx="6858000" cy="12414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000"/>
              <a:buFont typeface="Arial"/>
              <a:buNone/>
              <a:defRPr b="0" i="0" sz="2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p:txBody>
      </p:sp>
      <p:sp>
        <p:nvSpPr>
          <p:cNvPr id="3088" name="Google Shape;3088;p2"/>
          <p:cNvSpPr txBox="1"/>
          <p:nvPr>
            <p:ph idx="10" type="dt"/>
          </p:nvPr>
        </p:nvSpPr>
        <p:spPr>
          <a:xfrm>
            <a:off x="628650" y="4767263"/>
            <a:ext cx="2057400" cy="2745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089" name="Google Shape;3089;p2"/>
          <p:cNvSpPr txBox="1"/>
          <p:nvPr>
            <p:ph idx="11" type="ftr"/>
          </p:nvPr>
        </p:nvSpPr>
        <p:spPr>
          <a:xfrm>
            <a:off x="3028950" y="4767263"/>
            <a:ext cx="3086100" cy="2745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090" name="Google Shape;3090;p2"/>
          <p:cNvSpPr txBox="1"/>
          <p:nvPr>
            <p:ph idx="12" type="sldNum"/>
          </p:nvPr>
        </p:nvSpPr>
        <p:spPr>
          <a:xfrm>
            <a:off x="6457950" y="4767263"/>
            <a:ext cx="2057400" cy="2745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23" name="Shape 3123"/>
        <p:cNvGrpSpPr/>
        <p:nvPr/>
      </p:nvGrpSpPr>
      <p:grpSpPr>
        <a:xfrm>
          <a:off x="0" y="0"/>
          <a:ext cx="0" cy="0"/>
          <a:chOff x="0" y="0"/>
          <a:chExt cx="0" cy="0"/>
        </a:xfrm>
      </p:grpSpPr>
      <p:sp>
        <p:nvSpPr>
          <p:cNvPr id="3124" name="Google Shape;3124;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800"/>
              <a:buFont typeface="Arial"/>
              <a:buNone/>
              <a:defRPr b="0" i="0" sz="1400" u="none" cap="none" strike="noStrike">
                <a:solidFill>
                  <a:srgbClr val="000000"/>
                </a:solidFill>
                <a:latin typeface="Arial"/>
                <a:ea typeface="Arial"/>
                <a:cs typeface="Arial"/>
                <a:sym typeface="Arial"/>
              </a:defRPr>
            </a:lvl1pPr>
          </a:lstStyle>
          <a:p/>
        </p:txBody>
      </p:sp>
      <p:sp>
        <p:nvSpPr>
          <p:cNvPr id="3125" name="Google Shape;312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26" name="Shape 3126"/>
        <p:cNvGrpSpPr/>
        <p:nvPr/>
      </p:nvGrpSpPr>
      <p:grpSpPr>
        <a:xfrm>
          <a:off x="0" y="0"/>
          <a:ext cx="0" cy="0"/>
          <a:chOff x="0" y="0"/>
          <a:chExt cx="0" cy="0"/>
        </a:xfrm>
      </p:grpSpPr>
      <p:sp>
        <p:nvSpPr>
          <p:cNvPr id="3127" name="Google Shape;3127;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3128" name="Shape 3128"/>
        <p:cNvGrpSpPr/>
        <p:nvPr/>
      </p:nvGrpSpPr>
      <p:grpSpPr>
        <a:xfrm>
          <a:off x="0" y="0"/>
          <a:ext cx="0" cy="0"/>
          <a:chOff x="0" y="0"/>
          <a:chExt cx="0" cy="0"/>
        </a:xfrm>
      </p:grpSpPr>
      <p:sp>
        <p:nvSpPr>
          <p:cNvPr id="3129" name="Google Shape;3129;p13"/>
          <p:cNvSpPr txBox="1"/>
          <p:nvPr>
            <p:ph type="title"/>
          </p:nvPr>
        </p:nvSpPr>
        <p:spPr>
          <a:xfrm>
            <a:off x="628560" y="273780"/>
            <a:ext cx="7886400" cy="993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130" name="Google Shape;3130;p13"/>
          <p:cNvSpPr txBox="1"/>
          <p:nvPr>
            <p:ph idx="1" type="subTitle"/>
          </p:nvPr>
        </p:nvSpPr>
        <p:spPr>
          <a:xfrm>
            <a:off x="457110" y="1203390"/>
            <a:ext cx="8229300" cy="298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91" name="Shape 3091"/>
        <p:cNvGrpSpPr/>
        <p:nvPr/>
      </p:nvGrpSpPr>
      <p:grpSpPr>
        <a:xfrm>
          <a:off x="0" y="0"/>
          <a:ext cx="0" cy="0"/>
          <a:chOff x="0" y="0"/>
          <a:chExt cx="0" cy="0"/>
        </a:xfrm>
      </p:grpSpPr>
      <p:sp>
        <p:nvSpPr>
          <p:cNvPr id="3092" name="Google Shape;3092;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93" name="Shape 3093"/>
        <p:cNvGrpSpPr/>
        <p:nvPr/>
      </p:nvGrpSpPr>
      <p:grpSpPr>
        <a:xfrm>
          <a:off x="0" y="0"/>
          <a:ext cx="0" cy="0"/>
          <a:chOff x="0" y="0"/>
          <a:chExt cx="0" cy="0"/>
        </a:xfrm>
      </p:grpSpPr>
      <p:sp>
        <p:nvSpPr>
          <p:cNvPr id="3094" name="Google Shape;3094;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3095" name="Google Shape;3095;p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096" name="Google Shape;3096;p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097" name="Google Shape;309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98" name="Shape 3098"/>
        <p:cNvGrpSpPr/>
        <p:nvPr/>
      </p:nvGrpSpPr>
      <p:grpSpPr>
        <a:xfrm>
          <a:off x="0" y="0"/>
          <a:ext cx="0" cy="0"/>
          <a:chOff x="0" y="0"/>
          <a:chExt cx="0" cy="0"/>
        </a:xfrm>
      </p:grpSpPr>
      <p:sp>
        <p:nvSpPr>
          <p:cNvPr id="3099" name="Google Shape;3099;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3100" name="Google Shape;3100;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01" name="Shape 3101"/>
        <p:cNvGrpSpPr/>
        <p:nvPr/>
      </p:nvGrpSpPr>
      <p:grpSpPr>
        <a:xfrm>
          <a:off x="0" y="0"/>
          <a:ext cx="0" cy="0"/>
          <a:chOff x="0" y="0"/>
          <a:chExt cx="0" cy="0"/>
        </a:xfrm>
      </p:grpSpPr>
      <p:sp>
        <p:nvSpPr>
          <p:cNvPr id="3102" name="Google Shape;3102;p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3103" name="Google Shape;3103;p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104" name="Google Shape;3104;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 2">
    <p:spTree>
      <p:nvGrpSpPr>
        <p:cNvPr id="3105" name="Shape 3105"/>
        <p:cNvGrpSpPr/>
        <p:nvPr/>
      </p:nvGrpSpPr>
      <p:grpSpPr>
        <a:xfrm>
          <a:off x="0" y="0"/>
          <a:ext cx="0" cy="0"/>
          <a:chOff x="0" y="0"/>
          <a:chExt cx="0" cy="0"/>
        </a:xfrm>
      </p:grpSpPr>
      <p:sp>
        <p:nvSpPr>
          <p:cNvPr id="3106" name="Google Shape;3106;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3107" name="Google Shape;3107;p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108" name="Google Shape;3108;p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109" name="Google Shape;310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2">
    <p:spTree>
      <p:nvGrpSpPr>
        <p:cNvPr id="3110" name="Shape 3110"/>
        <p:cNvGrpSpPr/>
        <p:nvPr/>
      </p:nvGrpSpPr>
      <p:grpSpPr>
        <a:xfrm>
          <a:off x="0" y="0"/>
          <a:ext cx="0" cy="0"/>
          <a:chOff x="0" y="0"/>
          <a:chExt cx="0" cy="0"/>
        </a:xfrm>
      </p:grpSpPr>
      <p:sp>
        <p:nvSpPr>
          <p:cNvPr id="3111" name="Google Shape;3111;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3112" name="Google Shape;3112;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113" name="Google Shape;311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14" name="Shape 3114"/>
        <p:cNvGrpSpPr/>
        <p:nvPr/>
      </p:nvGrpSpPr>
      <p:grpSpPr>
        <a:xfrm>
          <a:off x="0" y="0"/>
          <a:ext cx="0" cy="0"/>
          <a:chOff x="0" y="0"/>
          <a:chExt cx="0" cy="0"/>
        </a:xfrm>
      </p:grpSpPr>
      <p:sp>
        <p:nvSpPr>
          <p:cNvPr id="3115" name="Google Shape;3115;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9pPr>
          </a:lstStyle>
          <a:p/>
        </p:txBody>
      </p:sp>
      <p:sp>
        <p:nvSpPr>
          <p:cNvPr id="3116" name="Google Shape;311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117" name="Shape 3117"/>
        <p:cNvGrpSpPr/>
        <p:nvPr/>
      </p:nvGrpSpPr>
      <p:grpSpPr>
        <a:xfrm>
          <a:off x="0" y="0"/>
          <a:ext cx="0" cy="0"/>
          <a:chOff x="0" y="0"/>
          <a:chExt cx="0" cy="0"/>
        </a:xfrm>
      </p:grpSpPr>
      <p:sp>
        <p:nvSpPr>
          <p:cNvPr id="3118" name="Google Shape;3118;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9" name="Google Shape;3119;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9pPr>
          </a:lstStyle>
          <a:p/>
        </p:txBody>
      </p:sp>
      <p:sp>
        <p:nvSpPr>
          <p:cNvPr id="3120" name="Google Shape;3120;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9pPr>
          </a:lstStyle>
          <a:p/>
        </p:txBody>
      </p:sp>
      <p:sp>
        <p:nvSpPr>
          <p:cNvPr id="3121" name="Google Shape;3121;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15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122" name="Google Shape;312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79" name="Shape 3079"/>
        <p:cNvGrpSpPr/>
        <p:nvPr/>
      </p:nvGrpSpPr>
      <p:grpSpPr>
        <a:xfrm>
          <a:off x="0" y="0"/>
          <a:ext cx="0" cy="0"/>
          <a:chOff x="0" y="0"/>
          <a:chExt cx="0" cy="0"/>
        </a:xfrm>
      </p:grpSpPr>
      <p:sp>
        <p:nvSpPr>
          <p:cNvPr id="3080" name="Google Shape;3080;p1"/>
          <p:cNvSpPr/>
          <p:nvPr/>
        </p:nvSpPr>
        <p:spPr>
          <a:xfrm>
            <a:off x="0" y="-2072"/>
            <a:ext cx="7090200" cy="467400"/>
          </a:xfrm>
          <a:prstGeom prst="rect">
            <a:avLst/>
          </a:prstGeom>
          <a:solidFill>
            <a:srgbClr val="223366"/>
          </a:solidFill>
          <a:ln cap="flat" cmpd="sng" w="25400">
            <a:solidFill>
              <a:srgbClr val="223366"/>
            </a:solidFill>
            <a:prstDash val="solid"/>
            <a:round/>
            <a:headEnd len="sm" w="sm" type="none"/>
            <a:tailEnd len="sm" w="sm" type="none"/>
          </a:ln>
          <a:effectLst>
            <a:outerShdw blurRad="50800" rotWithShape="0" algn="ctr" dir="5400000" dist="38100">
              <a:schemeClr val="dk1">
                <a:alpha val="2471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81" name="Google Shape;3081;p1"/>
          <p:cNvSpPr/>
          <p:nvPr/>
        </p:nvSpPr>
        <p:spPr>
          <a:xfrm>
            <a:off x="0" y="4935061"/>
            <a:ext cx="9144000" cy="208500"/>
          </a:xfrm>
          <a:prstGeom prst="rect">
            <a:avLst/>
          </a:prstGeom>
          <a:solidFill>
            <a:srgbClr val="8519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82" name="Google Shape;3082;p1"/>
          <p:cNvSpPr txBox="1"/>
          <p:nvPr/>
        </p:nvSpPr>
        <p:spPr>
          <a:xfrm>
            <a:off x="132080" y="65687"/>
            <a:ext cx="3883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chemeClr val="lt1"/>
                </a:solidFill>
                <a:latin typeface="Arial"/>
                <a:ea typeface="Arial"/>
                <a:cs typeface="Arial"/>
                <a:sym typeface="Arial"/>
              </a:rPr>
              <a:t> Detecting Spam Emails</a:t>
            </a:r>
            <a:endParaRPr/>
          </a:p>
        </p:txBody>
      </p:sp>
      <p:sp>
        <p:nvSpPr>
          <p:cNvPr id="3083" name="Google Shape;3083;p1"/>
          <p:cNvSpPr/>
          <p:nvPr/>
        </p:nvSpPr>
        <p:spPr>
          <a:xfrm>
            <a:off x="9027886" y="0"/>
            <a:ext cx="116100" cy="467400"/>
          </a:xfrm>
          <a:prstGeom prst="rect">
            <a:avLst/>
          </a:prstGeom>
          <a:solidFill>
            <a:srgbClr val="00B0F0"/>
          </a:solidFill>
          <a:ln>
            <a:noFill/>
          </a:ln>
          <a:effectLst>
            <a:outerShdw blurRad="50800" rotWithShape="0" algn="ctr" dir="5400000" dist="38100">
              <a:schemeClr val="dk1">
                <a:alpha val="2471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084" name="Google Shape;3084;p1"/>
          <p:cNvPicPr preferRelativeResize="0"/>
          <p:nvPr/>
        </p:nvPicPr>
        <p:blipFill rotWithShape="1">
          <a:blip r:embed="rId1">
            <a:alphaModFix/>
          </a:blip>
          <a:srcRect b="0" l="0" r="0" t="0"/>
          <a:stretch/>
        </p:blipFill>
        <p:spPr>
          <a:xfrm>
            <a:off x="7435308" y="49810"/>
            <a:ext cx="1245494" cy="4050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www.coursera.org/" TargetMode="External"/><Relationship Id="rId4" Type="http://schemas.openxmlformats.org/officeDocument/2006/relationships/hyperlink" Target="https://www.udacity.com/" TargetMode="External"/><Relationship Id="rId5" Type="http://schemas.openxmlformats.org/officeDocument/2006/relationships/hyperlink" Target="https://www.kaggle.com/learn"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5" name="Shape 3135"/>
        <p:cNvGrpSpPr/>
        <p:nvPr/>
      </p:nvGrpSpPr>
      <p:grpSpPr>
        <a:xfrm>
          <a:off x="0" y="0"/>
          <a:ext cx="0" cy="0"/>
          <a:chOff x="0" y="0"/>
          <a:chExt cx="0" cy="0"/>
        </a:xfrm>
      </p:grpSpPr>
      <p:grpSp>
        <p:nvGrpSpPr>
          <p:cNvPr id="3136" name="Google Shape;3136;p14"/>
          <p:cNvGrpSpPr/>
          <p:nvPr/>
        </p:nvGrpSpPr>
        <p:grpSpPr>
          <a:xfrm>
            <a:off x="-35560" y="-5989"/>
            <a:ext cx="9215100" cy="5231642"/>
            <a:chOff x="-13523" y="-66567"/>
            <a:chExt cx="9215100" cy="5231642"/>
          </a:xfrm>
        </p:grpSpPr>
        <p:pic>
          <p:nvPicPr>
            <p:cNvPr descr="A blue circle with icons and circles&#10;&#10;Description automatically generated with medium confidence" id="3137" name="Google Shape;3137;p14"/>
            <p:cNvPicPr preferRelativeResize="0"/>
            <p:nvPr/>
          </p:nvPicPr>
          <p:blipFill rotWithShape="1">
            <a:blip r:embed="rId3">
              <a:alphaModFix/>
            </a:blip>
            <a:srcRect b="15547" l="0" r="0" t="0"/>
            <a:stretch/>
          </p:blipFill>
          <p:spPr>
            <a:xfrm>
              <a:off x="-10160" y="-66567"/>
              <a:ext cx="9208395" cy="5179723"/>
            </a:xfrm>
            <a:prstGeom prst="rect">
              <a:avLst/>
            </a:prstGeom>
            <a:noFill/>
            <a:ln>
              <a:noFill/>
            </a:ln>
          </p:spPr>
        </p:pic>
        <p:sp>
          <p:nvSpPr>
            <p:cNvPr id="3138" name="Google Shape;3138;p14"/>
            <p:cNvSpPr/>
            <p:nvPr/>
          </p:nvSpPr>
          <p:spPr>
            <a:xfrm>
              <a:off x="-13523" y="-59125"/>
              <a:ext cx="9215100" cy="5224200"/>
            </a:xfrm>
            <a:prstGeom prst="rect">
              <a:avLst/>
            </a:prstGeom>
            <a:solidFill>
              <a:srgbClr val="002060">
                <a:alpha val="937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3139" name="Google Shape;3139;p14"/>
          <p:cNvSpPr/>
          <p:nvPr/>
        </p:nvSpPr>
        <p:spPr>
          <a:xfrm>
            <a:off x="1122744" y="452966"/>
            <a:ext cx="6898500" cy="3407700"/>
          </a:xfrm>
          <a:prstGeom prst="roundRect">
            <a:avLst>
              <a:gd fmla="val 8142" name="adj"/>
            </a:avLst>
          </a:prstGeom>
          <a:solidFill>
            <a:srgbClr val="E5EEFF"/>
          </a:solidFill>
          <a:ln cap="flat" cmpd="sng" w="25400">
            <a:solidFill>
              <a:srgbClr val="9BDB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3140" name="Google Shape;3140;p14"/>
          <p:cNvGrpSpPr/>
          <p:nvPr/>
        </p:nvGrpSpPr>
        <p:grpSpPr>
          <a:xfrm>
            <a:off x="1548292" y="982176"/>
            <a:ext cx="6047411" cy="600907"/>
            <a:chOff x="1567263" y="1495382"/>
            <a:chExt cx="6047411" cy="600907"/>
          </a:xfrm>
        </p:grpSpPr>
        <p:pic>
          <p:nvPicPr>
            <p:cNvPr descr="A close up of a sign&#10;&#10;Description automatically generated" id="3141" name="Google Shape;3141;p14"/>
            <p:cNvPicPr preferRelativeResize="0"/>
            <p:nvPr/>
          </p:nvPicPr>
          <p:blipFill rotWithShape="1">
            <a:blip r:embed="rId4">
              <a:alphaModFix/>
            </a:blip>
            <a:srcRect b="0" l="0" r="0" t="0"/>
            <a:stretch/>
          </p:blipFill>
          <p:spPr>
            <a:xfrm>
              <a:off x="4755974" y="1620847"/>
              <a:ext cx="1163979" cy="389110"/>
            </a:xfrm>
            <a:prstGeom prst="rect">
              <a:avLst/>
            </a:prstGeom>
            <a:noFill/>
            <a:ln>
              <a:noFill/>
            </a:ln>
          </p:spPr>
        </p:pic>
        <p:pic>
          <p:nvPicPr>
            <p:cNvPr id="3142" name="Google Shape;3142;p14"/>
            <p:cNvPicPr preferRelativeResize="0"/>
            <p:nvPr/>
          </p:nvPicPr>
          <p:blipFill rotWithShape="1">
            <a:blip r:embed="rId5">
              <a:alphaModFix/>
            </a:blip>
            <a:srcRect b="0" l="0" r="0" t="20552"/>
            <a:stretch/>
          </p:blipFill>
          <p:spPr>
            <a:xfrm>
              <a:off x="3675859" y="1608154"/>
              <a:ext cx="787774" cy="414498"/>
            </a:xfrm>
            <a:prstGeom prst="rect">
              <a:avLst/>
            </a:prstGeom>
            <a:noFill/>
            <a:ln>
              <a:noFill/>
            </a:ln>
          </p:spPr>
        </p:pic>
        <p:cxnSp>
          <p:nvCxnSpPr>
            <p:cNvPr id="3143" name="Google Shape;3143;p14"/>
            <p:cNvCxnSpPr/>
            <p:nvPr/>
          </p:nvCxnSpPr>
          <p:spPr>
            <a:xfrm>
              <a:off x="4609804" y="1534389"/>
              <a:ext cx="0" cy="561900"/>
            </a:xfrm>
            <a:prstGeom prst="straightConnector1">
              <a:avLst/>
            </a:prstGeom>
            <a:noFill/>
            <a:ln cap="flat" cmpd="sng" w="9525">
              <a:solidFill>
                <a:srgbClr val="A5A5A5"/>
              </a:solidFill>
              <a:prstDash val="solid"/>
              <a:round/>
              <a:headEnd len="sm" w="sm" type="none"/>
              <a:tailEnd len="sm" w="sm" type="none"/>
            </a:ln>
          </p:spPr>
        </p:cxnSp>
        <p:cxnSp>
          <p:nvCxnSpPr>
            <p:cNvPr id="3144" name="Google Shape;3144;p14"/>
            <p:cNvCxnSpPr/>
            <p:nvPr/>
          </p:nvCxnSpPr>
          <p:spPr>
            <a:xfrm>
              <a:off x="6066122" y="1534389"/>
              <a:ext cx="0" cy="561900"/>
            </a:xfrm>
            <a:prstGeom prst="straightConnector1">
              <a:avLst/>
            </a:prstGeom>
            <a:noFill/>
            <a:ln cap="flat" cmpd="sng" w="9525">
              <a:solidFill>
                <a:srgbClr val="A5A5A5"/>
              </a:solidFill>
              <a:prstDash val="solid"/>
              <a:round/>
              <a:headEnd len="sm" w="sm" type="none"/>
              <a:tailEnd len="sm" w="sm" type="none"/>
            </a:ln>
          </p:spPr>
        </p:cxnSp>
        <p:pic>
          <p:nvPicPr>
            <p:cNvPr id="3145" name="Google Shape;3145;p14"/>
            <p:cNvPicPr preferRelativeResize="0"/>
            <p:nvPr/>
          </p:nvPicPr>
          <p:blipFill rotWithShape="1">
            <a:blip r:embed="rId6">
              <a:alphaModFix/>
            </a:blip>
            <a:srcRect b="0" l="0" r="0" t="0"/>
            <a:stretch/>
          </p:blipFill>
          <p:spPr>
            <a:xfrm>
              <a:off x="6212294" y="1633695"/>
              <a:ext cx="1402380" cy="363414"/>
            </a:xfrm>
            <a:prstGeom prst="rect">
              <a:avLst/>
            </a:prstGeom>
            <a:noFill/>
            <a:ln>
              <a:noFill/>
            </a:ln>
          </p:spPr>
        </p:pic>
        <p:cxnSp>
          <p:nvCxnSpPr>
            <p:cNvPr id="3146" name="Google Shape;3146;p14"/>
            <p:cNvCxnSpPr/>
            <p:nvPr/>
          </p:nvCxnSpPr>
          <p:spPr>
            <a:xfrm>
              <a:off x="3529689" y="1534389"/>
              <a:ext cx="0" cy="561900"/>
            </a:xfrm>
            <a:prstGeom prst="straightConnector1">
              <a:avLst/>
            </a:prstGeom>
            <a:noFill/>
            <a:ln cap="flat" cmpd="sng" w="9525">
              <a:solidFill>
                <a:srgbClr val="A5A5A5"/>
              </a:solidFill>
              <a:prstDash val="solid"/>
              <a:round/>
              <a:headEnd len="sm" w="sm" type="none"/>
              <a:tailEnd len="sm" w="sm" type="none"/>
            </a:ln>
          </p:spPr>
        </p:cxnSp>
        <p:pic>
          <p:nvPicPr>
            <p:cNvPr descr="A blue and black text&#10;&#10;Description automatically generated" id="3147" name="Google Shape;3147;p14"/>
            <p:cNvPicPr preferRelativeResize="0"/>
            <p:nvPr/>
          </p:nvPicPr>
          <p:blipFill rotWithShape="1">
            <a:blip r:embed="rId7">
              <a:alphaModFix/>
            </a:blip>
            <a:srcRect b="0" l="0" r="0" t="0"/>
            <a:stretch/>
          </p:blipFill>
          <p:spPr>
            <a:xfrm>
              <a:off x="1567263" y="1495382"/>
              <a:ext cx="1816255" cy="454064"/>
            </a:xfrm>
            <a:prstGeom prst="rect">
              <a:avLst/>
            </a:prstGeom>
            <a:noFill/>
            <a:ln>
              <a:noFill/>
            </a:ln>
          </p:spPr>
        </p:pic>
      </p:grpSp>
      <p:sp>
        <p:nvSpPr>
          <p:cNvPr id="3148" name="Google Shape;3148;p14"/>
          <p:cNvSpPr txBox="1"/>
          <p:nvPr/>
        </p:nvSpPr>
        <p:spPr>
          <a:xfrm>
            <a:off x="1199820" y="3962705"/>
            <a:ext cx="14568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F2F2F2"/>
                </a:solidFill>
                <a:latin typeface="Arial"/>
                <a:ea typeface="Arial"/>
                <a:cs typeface="Arial"/>
                <a:sym typeface="Arial"/>
              </a:rPr>
              <a:t>Student Details </a:t>
            </a:r>
            <a:endParaRPr b="0" i="0" sz="1200" u="none" cap="none" strike="noStrike">
              <a:solidFill>
                <a:srgbClr val="F2F2F2"/>
              </a:solidFill>
              <a:latin typeface="Arial"/>
              <a:ea typeface="Arial"/>
              <a:cs typeface="Arial"/>
              <a:sym typeface="Arial"/>
            </a:endParaRPr>
          </a:p>
        </p:txBody>
      </p:sp>
      <p:sp>
        <p:nvSpPr>
          <p:cNvPr id="3149" name="Google Shape;3149;p14"/>
          <p:cNvSpPr/>
          <p:nvPr/>
        </p:nvSpPr>
        <p:spPr>
          <a:xfrm>
            <a:off x="1642823" y="2778126"/>
            <a:ext cx="5858400" cy="9345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000" u="none" cap="none" strike="noStrike">
                <a:solidFill>
                  <a:srgbClr val="F2F2F2"/>
                </a:solidFill>
                <a:latin typeface="Arial"/>
                <a:ea typeface="Arial"/>
                <a:cs typeface="Arial"/>
                <a:sym typeface="Arial"/>
              </a:rPr>
              <a:t> Detecting Spam Emails</a:t>
            </a:r>
            <a:endParaRPr b="1" i="0" sz="2000" u="none" cap="none" strike="noStrike">
              <a:solidFill>
                <a:srgbClr val="F2F2F2"/>
              </a:solidFill>
              <a:latin typeface="Arial"/>
              <a:ea typeface="Arial"/>
              <a:cs typeface="Arial"/>
              <a:sym typeface="Arial"/>
            </a:endParaRPr>
          </a:p>
        </p:txBody>
      </p:sp>
      <p:sp>
        <p:nvSpPr>
          <p:cNvPr id="3150" name="Google Shape;3150;p14"/>
          <p:cNvSpPr txBox="1"/>
          <p:nvPr/>
        </p:nvSpPr>
        <p:spPr>
          <a:xfrm>
            <a:off x="1281240" y="4231479"/>
            <a:ext cx="5270700" cy="65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chemeClr val="lt1"/>
                </a:solidFill>
                <a:latin typeface="Arial"/>
                <a:ea typeface="Arial"/>
                <a:cs typeface="Arial"/>
                <a:sym typeface="Arial"/>
              </a:rPr>
              <a:t>Name:                    S. </a:t>
            </a:r>
            <a:r>
              <a:rPr lang="en-US" sz="1100">
                <a:solidFill>
                  <a:schemeClr val="lt1"/>
                </a:solidFill>
              </a:rPr>
              <a:t>MANIKANDAN</a:t>
            </a:r>
            <a:endParaRPr/>
          </a:p>
          <a:p>
            <a:pPr indent="0" lvl="0" marL="0" marR="0" rtl="0" algn="l">
              <a:lnSpc>
                <a:spcPct val="100000"/>
              </a:lnSpc>
              <a:spcBef>
                <a:spcPts val="200"/>
              </a:spcBef>
              <a:spcAft>
                <a:spcPts val="0"/>
              </a:spcAft>
              <a:buNone/>
            </a:pPr>
            <a:r>
              <a:rPr b="0" i="0" lang="en-US" sz="1100" u="none" cap="none" strike="noStrike">
                <a:solidFill>
                  <a:schemeClr val="lt1"/>
                </a:solidFill>
                <a:latin typeface="Arial"/>
                <a:ea typeface="Arial"/>
                <a:cs typeface="Arial"/>
                <a:sym typeface="Arial"/>
              </a:rPr>
              <a:t>NM Id:                    au617721110</a:t>
            </a:r>
            <a:r>
              <a:rPr lang="en-US" sz="1100">
                <a:solidFill>
                  <a:schemeClr val="lt1"/>
                </a:solidFill>
              </a:rPr>
              <a:t>52</a:t>
            </a:r>
            <a:endParaRPr/>
          </a:p>
          <a:p>
            <a:pPr indent="0" lvl="0" marL="0" marR="0" rtl="0" algn="l">
              <a:lnSpc>
                <a:spcPct val="100000"/>
              </a:lnSpc>
              <a:spcBef>
                <a:spcPts val="200"/>
              </a:spcBef>
              <a:spcAft>
                <a:spcPts val="0"/>
              </a:spcAft>
              <a:buNone/>
            </a:pPr>
            <a:r>
              <a:rPr b="0" i="0" lang="en-US" sz="1100" u="none" cap="none" strike="noStrike">
                <a:solidFill>
                  <a:schemeClr val="lt1"/>
                </a:solidFill>
                <a:latin typeface="Arial"/>
                <a:ea typeface="Arial"/>
                <a:cs typeface="Arial"/>
                <a:sym typeface="Arial"/>
              </a:rPr>
              <a:t>College Name:       GOVERNMENT COLLEGE OF ENGINEERING, SALEM</a:t>
            </a:r>
            <a:endParaRPr b="0" i="0" sz="1100" u="none" cap="none" strike="noStrike">
              <a:solidFill>
                <a:schemeClr val="lt1"/>
              </a:solidFill>
              <a:latin typeface="Arial"/>
              <a:ea typeface="Arial"/>
              <a:cs typeface="Arial"/>
              <a:sym typeface="Arial"/>
            </a:endParaRPr>
          </a:p>
        </p:txBody>
      </p:sp>
      <p:cxnSp>
        <p:nvCxnSpPr>
          <p:cNvPr id="3151" name="Google Shape;3151;p14"/>
          <p:cNvCxnSpPr/>
          <p:nvPr/>
        </p:nvCxnSpPr>
        <p:spPr>
          <a:xfrm flipH="1" rot="10800000">
            <a:off x="1122744" y="4194862"/>
            <a:ext cx="4530000" cy="14700"/>
          </a:xfrm>
          <a:prstGeom prst="straightConnector1">
            <a:avLst/>
          </a:prstGeom>
          <a:noFill/>
          <a:ln cap="flat" cmpd="sng" w="9525">
            <a:solidFill>
              <a:srgbClr val="E5EEFF"/>
            </a:solidFill>
            <a:prstDash val="lgDashDot"/>
            <a:round/>
            <a:headEnd len="sm" w="sm" type="none"/>
            <a:tailEnd len="sm" w="sm" type="none"/>
          </a:ln>
        </p:spPr>
      </p:cxnSp>
      <p:pic>
        <p:nvPicPr>
          <p:cNvPr id="3152" name="Google Shape;3152;p14"/>
          <p:cNvPicPr preferRelativeResize="0"/>
          <p:nvPr/>
        </p:nvPicPr>
        <p:blipFill rotWithShape="1">
          <a:blip r:embed="rId8">
            <a:alphaModFix/>
          </a:blip>
          <a:srcRect b="0" l="0" r="0" t="0"/>
          <a:stretch/>
        </p:blipFill>
        <p:spPr>
          <a:xfrm>
            <a:off x="3937210" y="1670103"/>
            <a:ext cx="1443387" cy="104900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2" name="Shape 3222"/>
        <p:cNvGrpSpPr/>
        <p:nvPr/>
      </p:nvGrpSpPr>
      <p:grpSpPr>
        <a:xfrm>
          <a:off x="0" y="0"/>
          <a:ext cx="0" cy="0"/>
          <a:chOff x="0" y="0"/>
          <a:chExt cx="0" cy="0"/>
        </a:xfrm>
      </p:grpSpPr>
      <p:sp>
        <p:nvSpPr>
          <p:cNvPr id="3223" name="Google Shape;3223;p23"/>
          <p:cNvSpPr/>
          <p:nvPr/>
        </p:nvSpPr>
        <p:spPr>
          <a:xfrm>
            <a:off x="6655429" y="3617452"/>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24" name="Google Shape;3224;p23"/>
          <p:cNvSpPr/>
          <p:nvPr/>
        </p:nvSpPr>
        <p:spPr>
          <a:xfrm>
            <a:off x="2215039" y="3619172"/>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25" name="Google Shape;3225;p23"/>
          <p:cNvSpPr/>
          <p:nvPr/>
        </p:nvSpPr>
        <p:spPr>
          <a:xfrm>
            <a:off x="6655429" y="3082389"/>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26" name="Google Shape;3226;p23"/>
          <p:cNvSpPr/>
          <p:nvPr/>
        </p:nvSpPr>
        <p:spPr>
          <a:xfrm>
            <a:off x="2215039" y="3087359"/>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27" name="Google Shape;3227;p23"/>
          <p:cNvSpPr/>
          <p:nvPr/>
        </p:nvSpPr>
        <p:spPr>
          <a:xfrm>
            <a:off x="6655429" y="2544968"/>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28" name="Google Shape;3228;p23"/>
          <p:cNvSpPr/>
          <p:nvPr/>
        </p:nvSpPr>
        <p:spPr>
          <a:xfrm>
            <a:off x="2206633" y="2543697"/>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29" name="Google Shape;3229;p23"/>
          <p:cNvSpPr/>
          <p:nvPr/>
        </p:nvSpPr>
        <p:spPr>
          <a:xfrm>
            <a:off x="6642091" y="2008145"/>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30" name="Google Shape;3230;p23"/>
          <p:cNvSpPr/>
          <p:nvPr/>
        </p:nvSpPr>
        <p:spPr>
          <a:xfrm>
            <a:off x="2206633" y="2012514"/>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31" name="Google Shape;3231;p23"/>
          <p:cNvSpPr/>
          <p:nvPr/>
        </p:nvSpPr>
        <p:spPr>
          <a:xfrm>
            <a:off x="6642091" y="1476962"/>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32" name="Google Shape;3232;p23"/>
          <p:cNvSpPr/>
          <p:nvPr/>
        </p:nvSpPr>
        <p:spPr>
          <a:xfrm>
            <a:off x="2206633" y="1476962"/>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33" name="Google Shape;3233;p23"/>
          <p:cNvSpPr txBox="1"/>
          <p:nvPr/>
        </p:nvSpPr>
        <p:spPr>
          <a:xfrm>
            <a:off x="123208" y="571500"/>
            <a:ext cx="4448700" cy="43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Model Development &amp; Algorithm</a:t>
            </a:r>
            <a:endParaRPr/>
          </a:p>
        </p:txBody>
      </p:sp>
      <p:sp>
        <p:nvSpPr>
          <p:cNvPr id="3234" name="Google Shape;3234;p23"/>
          <p:cNvSpPr txBox="1"/>
          <p:nvPr/>
        </p:nvSpPr>
        <p:spPr>
          <a:xfrm>
            <a:off x="132397" y="1061211"/>
            <a:ext cx="4386300" cy="502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800"/>
              </a:spcAft>
              <a:buNone/>
            </a:pPr>
            <a:r>
              <a:rPr b="1" i="0" lang="en-US" sz="1400" u="none" cap="none" strike="noStrike">
                <a:solidFill>
                  <a:srgbClr val="000000"/>
                </a:solidFill>
                <a:latin typeface="Arial"/>
                <a:ea typeface="Arial"/>
                <a:cs typeface="Arial"/>
                <a:sym typeface="Arial"/>
              </a:rPr>
              <a:t>Dataset Description:</a:t>
            </a:r>
            <a:endParaRPr/>
          </a:p>
        </p:txBody>
      </p:sp>
      <p:sp>
        <p:nvSpPr>
          <p:cNvPr id="3235" name="Google Shape;3235;p23"/>
          <p:cNvSpPr/>
          <p:nvPr/>
        </p:nvSpPr>
        <p:spPr>
          <a:xfrm>
            <a:off x="2257422" y="1510542"/>
            <a:ext cx="4629300" cy="430500"/>
          </a:xfrm>
          <a:prstGeom prst="roundRect">
            <a:avLst>
              <a:gd fmla="val 16667" name="adj"/>
            </a:avLst>
          </a:prstGeom>
          <a:solidFill>
            <a:srgbClr val="FFD9A7"/>
          </a:solidFill>
          <a:ln cap="flat" cmpd="sng" w="9525">
            <a:solidFill>
              <a:srgbClr val="6B48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IBM Plex Sans"/>
                <a:ea typeface="IBM Plex Sans"/>
                <a:cs typeface="IBM Plex Sans"/>
                <a:sym typeface="IBM Plex Sans"/>
              </a:rPr>
              <a:t>The dataset contains set of Emails.</a:t>
            </a:r>
            <a:endParaRPr/>
          </a:p>
        </p:txBody>
      </p:sp>
      <p:sp>
        <p:nvSpPr>
          <p:cNvPr id="3236" name="Google Shape;3236;p23"/>
          <p:cNvSpPr/>
          <p:nvPr/>
        </p:nvSpPr>
        <p:spPr>
          <a:xfrm>
            <a:off x="2257422" y="2046094"/>
            <a:ext cx="4629300" cy="430500"/>
          </a:xfrm>
          <a:prstGeom prst="roundRect">
            <a:avLst>
              <a:gd fmla="val 16667" name="adj"/>
            </a:avLst>
          </a:prstGeom>
          <a:solidFill>
            <a:srgbClr val="FFC981"/>
          </a:solidFill>
          <a:ln cap="flat" cmpd="sng" w="9525">
            <a:solidFill>
              <a:srgbClr val="6B48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IBM Plex Sans"/>
                <a:ea typeface="IBM Plex Sans"/>
                <a:cs typeface="IBM Plex Sans"/>
                <a:sym typeface="IBM Plex Sans"/>
              </a:rPr>
              <a:t>Size of dataset is 5572 rows</a:t>
            </a:r>
            <a:endParaRPr b="0" i="0" sz="1400" u="none" cap="none" strike="noStrike">
              <a:solidFill>
                <a:schemeClr val="dk1"/>
              </a:solidFill>
              <a:latin typeface="IBM Plex Sans"/>
              <a:ea typeface="IBM Plex Sans"/>
              <a:cs typeface="IBM Plex Sans"/>
              <a:sym typeface="IBM Plex Sans"/>
            </a:endParaRPr>
          </a:p>
        </p:txBody>
      </p:sp>
      <p:sp>
        <p:nvSpPr>
          <p:cNvPr id="3237" name="Google Shape;3237;p23"/>
          <p:cNvSpPr/>
          <p:nvPr/>
        </p:nvSpPr>
        <p:spPr>
          <a:xfrm>
            <a:off x="2257422" y="2581647"/>
            <a:ext cx="4629300" cy="430500"/>
          </a:xfrm>
          <a:prstGeom prst="roundRect">
            <a:avLst>
              <a:gd fmla="val 16667" name="adj"/>
            </a:avLst>
          </a:prstGeom>
          <a:solidFill>
            <a:srgbClr val="FFC679"/>
          </a:solidFill>
          <a:ln cap="flat" cmpd="sng" w="9525">
            <a:solidFill>
              <a:srgbClr val="6B48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IBM Plex Sans"/>
                <a:ea typeface="IBM Plex Sans"/>
                <a:cs typeface="IBM Plex Sans"/>
                <a:sym typeface="IBM Plex Sans"/>
              </a:rPr>
              <a:t>Categorized into two classes</a:t>
            </a:r>
            <a:endParaRPr/>
          </a:p>
        </p:txBody>
      </p:sp>
      <p:sp>
        <p:nvSpPr>
          <p:cNvPr id="3238" name="Google Shape;3238;p23"/>
          <p:cNvSpPr/>
          <p:nvPr/>
        </p:nvSpPr>
        <p:spPr>
          <a:xfrm>
            <a:off x="2257422" y="3117199"/>
            <a:ext cx="4629300" cy="430500"/>
          </a:xfrm>
          <a:prstGeom prst="roundRect">
            <a:avLst>
              <a:gd fmla="val 16667" name="adj"/>
            </a:avLst>
          </a:prstGeom>
          <a:solidFill>
            <a:srgbClr val="FFC475"/>
          </a:solidFill>
          <a:ln cap="flat" cmpd="sng" w="9525">
            <a:solidFill>
              <a:srgbClr val="6B48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IBM Plex Sans"/>
                <a:ea typeface="IBM Plex Sans"/>
                <a:cs typeface="IBM Plex Sans"/>
                <a:sym typeface="IBM Plex Sans"/>
              </a:rPr>
              <a:t>Spam, Ham</a:t>
            </a:r>
            <a:endParaRPr/>
          </a:p>
        </p:txBody>
      </p:sp>
      <p:sp>
        <p:nvSpPr>
          <p:cNvPr id="3239" name="Google Shape;3239;p23"/>
          <p:cNvSpPr/>
          <p:nvPr/>
        </p:nvSpPr>
        <p:spPr>
          <a:xfrm>
            <a:off x="2257422" y="3652752"/>
            <a:ext cx="4629300" cy="430500"/>
          </a:xfrm>
          <a:prstGeom prst="roundRect">
            <a:avLst>
              <a:gd fmla="val 16667" name="adj"/>
            </a:avLst>
          </a:prstGeom>
          <a:solidFill>
            <a:srgbClr val="FFB757"/>
          </a:solidFill>
          <a:ln cap="flat" cmpd="sng" w="9525">
            <a:solidFill>
              <a:srgbClr val="6B48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IBM Plex Sans"/>
                <a:ea typeface="IBM Plex Sans"/>
                <a:cs typeface="IBM Plex Sans"/>
                <a:sym typeface="IBM Plex Sans"/>
              </a:rPr>
              <a:t>Each class has around 2780 sentences</a:t>
            </a:r>
            <a:endParaRPr b="0" i="0" sz="1400" u="none" cap="none" strike="noStrike">
              <a:solidFill>
                <a:schemeClr val="dk1"/>
              </a:solidFill>
              <a:latin typeface="IBM Plex Sans"/>
              <a:ea typeface="IBM Plex Sans"/>
              <a:cs typeface="IBM Plex Sans"/>
              <a:sym typeface="IBM Plex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4" name="Shape 3244"/>
        <p:cNvGrpSpPr/>
        <p:nvPr/>
      </p:nvGrpSpPr>
      <p:grpSpPr>
        <a:xfrm>
          <a:off x="0" y="0"/>
          <a:ext cx="0" cy="0"/>
          <a:chOff x="0" y="0"/>
          <a:chExt cx="0" cy="0"/>
        </a:xfrm>
      </p:grpSpPr>
      <p:sp>
        <p:nvSpPr>
          <p:cNvPr id="3245" name="Google Shape;3245;p24"/>
          <p:cNvSpPr txBox="1"/>
          <p:nvPr/>
        </p:nvSpPr>
        <p:spPr>
          <a:xfrm>
            <a:off x="123209" y="573002"/>
            <a:ext cx="44487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Model Development &amp; Algorithm</a:t>
            </a:r>
            <a:endParaRPr/>
          </a:p>
        </p:txBody>
      </p:sp>
      <p:sp>
        <p:nvSpPr>
          <p:cNvPr id="3246" name="Google Shape;3246;p24"/>
          <p:cNvSpPr txBox="1"/>
          <p:nvPr/>
        </p:nvSpPr>
        <p:spPr>
          <a:xfrm>
            <a:off x="123208" y="1478492"/>
            <a:ext cx="7557900" cy="2985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Algorithm:</a:t>
            </a:r>
            <a:endParaRPr/>
          </a:p>
          <a:p>
            <a:pPr indent="-88900" lvl="0" marL="0" marR="0" rtl="0" algn="l">
              <a:lnSpc>
                <a:spcPct val="100000"/>
              </a:lnSpc>
              <a:spcBef>
                <a:spcPts val="0"/>
              </a:spcBef>
              <a:spcAft>
                <a:spcPts val="0"/>
              </a:spcAft>
              <a:buClr>
                <a:srgbClr val="000000"/>
              </a:buClr>
              <a:buSzPts val="1400"/>
              <a:buFont typeface="Arial"/>
              <a:buAutoNum type="arabicPeriod"/>
            </a:pPr>
            <a:r>
              <a:rPr b="1" i="0" lang="en-US" sz="1400" u="none" cap="none" strike="noStrike">
                <a:solidFill>
                  <a:schemeClr val="dk1"/>
                </a:solidFill>
                <a:latin typeface="Arial"/>
                <a:ea typeface="Arial"/>
                <a:cs typeface="Arial"/>
                <a:sym typeface="Arial"/>
              </a:rPr>
              <a:t>Input:</a:t>
            </a:r>
            <a:r>
              <a:rPr b="0" i="0" lang="en-US" sz="1400" u="none" cap="none" strike="noStrike">
                <a:solidFill>
                  <a:schemeClr val="dk1"/>
                </a:solidFill>
                <a:latin typeface="Arial"/>
                <a:ea typeface="Arial"/>
                <a:cs typeface="Arial"/>
                <a:sym typeface="Arial"/>
              </a:rPr>
              <a:t> Email text data</a:t>
            </a:r>
            <a:endParaRPr/>
          </a:p>
          <a:p>
            <a:pPr indent="-88900" lvl="0" marL="0" marR="0" rtl="0" algn="l">
              <a:lnSpc>
                <a:spcPct val="100000"/>
              </a:lnSpc>
              <a:spcBef>
                <a:spcPts val="0"/>
              </a:spcBef>
              <a:spcAft>
                <a:spcPts val="0"/>
              </a:spcAft>
              <a:buClr>
                <a:srgbClr val="000000"/>
              </a:buClr>
              <a:buSzPts val="1400"/>
              <a:buFont typeface="Arial"/>
              <a:buAutoNum type="arabicPeriod"/>
            </a:pPr>
            <a:r>
              <a:rPr b="1" i="0" lang="en-US" sz="1400" u="none" cap="none" strike="noStrike">
                <a:solidFill>
                  <a:schemeClr val="dk1"/>
                </a:solidFill>
                <a:latin typeface="Arial"/>
                <a:ea typeface="Arial"/>
                <a:cs typeface="Arial"/>
                <a:sym typeface="Arial"/>
              </a:rPr>
              <a:t>Output:</a:t>
            </a:r>
            <a:r>
              <a:rPr b="0" i="0" lang="en-US" sz="1400" u="none" cap="none" strike="noStrike">
                <a:solidFill>
                  <a:schemeClr val="dk1"/>
                </a:solidFill>
                <a:latin typeface="Arial"/>
                <a:ea typeface="Arial"/>
                <a:cs typeface="Arial"/>
                <a:sym typeface="Arial"/>
              </a:rPr>
              <a:t> Spam or non-spam (ham) classification</a:t>
            </a:r>
            <a:endParaRPr/>
          </a:p>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Algorithm Steps:</a:t>
            </a:r>
            <a:endParaRPr/>
          </a:p>
          <a:p>
            <a:pPr indent="-88900" lvl="0" marL="0"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dk1"/>
                </a:solidFill>
                <a:latin typeface="Arial"/>
                <a:ea typeface="Arial"/>
                <a:cs typeface="Arial"/>
                <a:sym typeface="Arial"/>
              </a:rPr>
              <a:t>Preprocess the email text data (e.g., remove stop words, tokenize).</a:t>
            </a:r>
            <a:endParaRPr/>
          </a:p>
          <a:p>
            <a:pPr indent="-88900" lvl="0" marL="0"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dk1"/>
                </a:solidFill>
                <a:latin typeface="Arial"/>
                <a:ea typeface="Arial"/>
                <a:cs typeface="Arial"/>
                <a:sym typeface="Arial"/>
              </a:rPr>
              <a:t>Extract features from the pre-processed text data (e.g., TF-IDF, N-grams).</a:t>
            </a:r>
            <a:endParaRPr/>
          </a:p>
          <a:p>
            <a:pPr indent="-88900" lvl="0" marL="0"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dk1"/>
                </a:solidFill>
                <a:latin typeface="Arial"/>
                <a:ea typeface="Arial"/>
                <a:cs typeface="Arial"/>
                <a:sym typeface="Arial"/>
              </a:rPr>
              <a:t>Train a machine learning model on the extracted features (e.g., logistic regression, SVM, naive Bayes).</a:t>
            </a:r>
            <a:endParaRPr/>
          </a:p>
          <a:p>
            <a:pPr indent="-88900" lvl="0" marL="0"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dk1"/>
                </a:solidFill>
                <a:latin typeface="Arial"/>
                <a:ea typeface="Arial"/>
                <a:cs typeface="Arial"/>
                <a:sym typeface="Arial"/>
              </a:rPr>
              <a:t>Evaluate the trained model on a test dataset using metrics such as accuracy, precision, recall, and F1 score.</a:t>
            </a:r>
            <a:endParaRPr/>
          </a:p>
          <a:p>
            <a:pPr indent="-88900" lvl="0" marL="0"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dk1"/>
                </a:solidFill>
                <a:latin typeface="Arial"/>
                <a:ea typeface="Arial"/>
                <a:cs typeface="Arial"/>
                <a:sym typeface="Arial"/>
              </a:rPr>
              <a:t>Fine-tune the model by experimenting with different preprocessing techniques, feature extraction methods, and model parameters to improve performance.</a:t>
            </a:r>
            <a:endParaRPr/>
          </a:p>
          <a:p>
            <a:pPr indent="-88900" lvl="0" marL="0"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dk1"/>
                </a:solidFill>
                <a:latin typeface="Arial"/>
                <a:ea typeface="Arial"/>
                <a:cs typeface="Arial"/>
                <a:sym typeface="Arial"/>
              </a:rPr>
              <a:t>Deploy the trained model as a spam detection system for real-world use.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1" name="Shape 3251"/>
        <p:cNvGrpSpPr/>
        <p:nvPr/>
      </p:nvGrpSpPr>
      <p:grpSpPr>
        <a:xfrm>
          <a:off x="0" y="0"/>
          <a:ext cx="0" cy="0"/>
          <a:chOff x="0" y="0"/>
          <a:chExt cx="0" cy="0"/>
        </a:xfrm>
      </p:grpSpPr>
      <p:sp>
        <p:nvSpPr>
          <p:cNvPr id="3252" name="Google Shape;3252;p25"/>
          <p:cNvSpPr txBox="1"/>
          <p:nvPr/>
        </p:nvSpPr>
        <p:spPr>
          <a:xfrm>
            <a:off x="123208" y="573002"/>
            <a:ext cx="44487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Result</a:t>
            </a:r>
            <a:endParaRPr/>
          </a:p>
        </p:txBody>
      </p:sp>
      <p:pic>
        <p:nvPicPr>
          <p:cNvPr id="3253" name="Google Shape;3253;p25"/>
          <p:cNvPicPr preferRelativeResize="0"/>
          <p:nvPr/>
        </p:nvPicPr>
        <p:blipFill rotWithShape="1">
          <a:blip r:embed="rId3">
            <a:alphaModFix/>
          </a:blip>
          <a:srcRect b="8908" l="4879" r="15780" t="45985"/>
          <a:stretch/>
        </p:blipFill>
        <p:spPr>
          <a:xfrm>
            <a:off x="642347" y="1411746"/>
            <a:ext cx="7254744" cy="285041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8" name="Shape 3258"/>
        <p:cNvGrpSpPr/>
        <p:nvPr/>
      </p:nvGrpSpPr>
      <p:grpSpPr>
        <a:xfrm>
          <a:off x="0" y="0"/>
          <a:ext cx="0" cy="0"/>
          <a:chOff x="0" y="0"/>
          <a:chExt cx="0" cy="0"/>
        </a:xfrm>
      </p:grpSpPr>
      <p:sp>
        <p:nvSpPr>
          <p:cNvPr id="3259" name="Google Shape;3259;p26"/>
          <p:cNvSpPr txBox="1"/>
          <p:nvPr/>
        </p:nvSpPr>
        <p:spPr>
          <a:xfrm>
            <a:off x="123208" y="573002"/>
            <a:ext cx="44487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Future Scope</a:t>
            </a:r>
            <a:endParaRPr/>
          </a:p>
        </p:txBody>
      </p:sp>
      <p:sp>
        <p:nvSpPr>
          <p:cNvPr id="3260" name="Google Shape;3260;p26"/>
          <p:cNvSpPr txBox="1"/>
          <p:nvPr/>
        </p:nvSpPr>
        <p:spPr>
          <a:xfrm>
            <a:off x="185737" y="1061211"/>
            <a:ext cx="4386300" cy="3416400"/>
          </a:xfrm>
          <a:prstGeom prst="rect">
            <a:avLst/>
          </a:prstGeom>
          <a:noFill/>
          <a:ln>
            <a:noFill/>
          </a:ln>
        </p:spPr>
        <p:txBody>
          <a:bodyPr anchorCtr="0" anchor="t" bIns="91425" lIns="91425" spcFirstLastPara="1" rIns="91425" wrap="square" tIns="91425">
            <a:spAutoFit/>
          </a:bodyPr>
          <a:lstStyle/>
          <a:p>
            <a:pPr indent="-88900" lvl="0" marL="0" marR="0" rtl="0" algn="l">
              <a:lnSpc>
                <a:spcPct val="100000"/>
              </a:lnSpc>
              <a:spcBef>
                <a:spcPts val="0"/>
              </a:spcBef>
              <a:spcAft>
                <a:spcPts val="0"/>
              </a:spcAft>
              <a:buClr>
                <a:srgbClr val="000000"/>
              </a:buClr>
              <a:buSzPts val="1400"/>
              <a:buFont typeface="Arial"/>
              <a:buAutoNum type="arabicPeriod"/>
            </a:pPr>
            <a:r>
              <a:rPr b="1" i="0" lang="en-US" sz="1400" u="none" cap="none" strike="noStrike">
                <a:solidFill>
                  <a:schemeClr val="dk1"/>
                </a:solidFill>
                <a:latin typeface="Arial"/>
                <a:ea typeface="Arial"/>
                <a:cs typeface="Arial"/>
                <a:sym typeface="Arial"/>
              </a:rPr>
              <a:t>Advanced Machine Learning Techniques:</a:t>
            </a:r>
            <a:r>
              <a:rPr b="0" i="0" lang="en-US" sz="1400" u="none" cap="none" strike="noStrike">
                <a:solidFill>
                  <a:schemeClr val="dk1"/>
                </a:solidFill>
                <a:latin typeface="Arial"/>
                <a:ea typeface="Arial"/>
                <a:cs typeface="Arial"/>
                <a:sym typeface="Arial"/>
              </a:rPr>
              <a:t> Explore advanced machine learning techniques such as deep learning, ensemble methods, and natural language processing (NLP) to improve the accuracy and efficiency of spam email detection.</a:t>
            </a:r>
            <a:endParaRPr/>
          </a:p>
          <a:p>
            <a:pPr indent="-88900" lvl="0" marL="0" marR="0" rtl="0" algn="l">
              <a:lnSpc>
                <a:spcPct val="100000"/>
              </a:lnSpc>
              <a:spcBef>
                <a:spcPts val="0"/>
              </a:spcBef>
              <a:spcAft>
                <a:spcPts val="0"/>
              </a:spcAft>
              <a:buClr>
                <a:srgbClr val="000000"/>
              </a:buClr>
              <a:buSzPts val="1400"/>
              <a:buFont typeface="Arial"/>
              <a:buAutoNum type="arabicPeriod"/>
            </a:pPr>
            <a:r>
              <a:rPr b="1" i="0" lang="en-US" sz="1400" u="none" cap="none" strike="noStrike">
                <a:solidFill>
                  <a:schemeClr val="dk1"/>
                </a:solidFill>
                <a:latin typeface="Arial"/>
                <a:ea typeface="Arial"/>
                <a:cs typeface="Arial"/>
                <a:sym typeface="Arial"/>
              </a:rPr>
              <a:t>Real-Time Detection:</a:t>
            </a:r>
            <a:r>
              <a:rPr b="0" i="0" lang="en-US" sz="1400" u="none" cap="none" strike="noStrike">
                <a:solidFill>
                  <a:schemeClr val="dk1"/>
                </a:solidFill>
                <a:latin typeface="Arial"/>
                <a:ea typeface="Arial"/>
                <a:cs typeface="Arial"/>
                <a:sym typeface="Arial"/>
              </a:rPr>
              <a:t> Develop real-time spam detection systems that can quickly identify and filter out spam emails as they are received, providing users with immediate protection.</a:t>
            </a:r>
            <a:endParaRPr/>
          </a:p>
          <a:p>
            <a:pPr indent="-88900" lvl="0" marL="0" marR="0" rtl="0" algn="l">
              <a:lnSpc>
                <a:spcPct val="100000"/>
              </a:lnSpc>
              <a:spcBef>
                <a:spcPts val="0"/>
              </a:spcBef>
              <a:spcAft>
                <a:spcPts val="0"/>
              </a:spcAft>
              <a:buClr>
                <a:srgbClr val="000000"/>
              </a:buClr>
              <a:buSzPts val="1400"/>
              <a:buFont typeface="Arial"/>
              <a:buAutoNum type="arabicPeriod"/>
            </a:pPr>
            <a:r>
              <a:rPr b="1" i="0" lang="en-US" sz="1400" u="none" cap="none" strike="noStrike">
                <a:solidFill>
                  <a:schemeClr val="dk1"/>
                </a:solidFill>
                <a:latin typeface="Arial"/>
                <a:ea typeface="Arial"/>
                <a:cs typeface="Arial"/>
                <a:sym typeface="Arial"/>
              </a:rPr>
              <a:t>User Feedback Integration:</a:t>
            </a:r>
            <a:r>
              <a:rPr b="0" i="0" lang="en-US" sz="1400" u="none" cap="none" strike="noStrike">
                <a:solidFill>
                  <a:schemeClr val="dk1"/>
                </a:solidFill>
                <a:latin typeface="Arial"/>
                <a:ea typeface="Arial"/>
                <a:cs typeface="Arial"/>
                <a:sym typeface="Arial"/>
              </a:rPr>
              <a:t> Incorporate user feedback into the spam detection system to continuously improve its performance and adapt to new spamming techniques.</a:t>
            </a:r>
            <a:endParaRPr/>
          </a:p>
          <a:p>
            <a:pPr indent="-88900" lvl="0" marL="0" marR="0" rtl="0" algn="l">
              <a:lnSpc>
                <a:spcPct val="100000"/>
              </a:lnSpc>
              <a:spcBef>
                <a:spcPts val="0"/>
              </a:spcBef>
              <a:spcAft>
                <a:spcPts val="0"/>
              </a:spcAft>
              <a:buClr>
                <a:srgbClr val="000000"/>
              </a:buClr>
              <a:buSzPts val="1400"/>
              <a:buFont typeface="Arial"/>
              <a:buAutoNum type="arabicPeriod"/>
            </a:pPr>
            <a:r>
              <a:rPr b="1" i="0" lang="en-US" sz="1400" u="none" cap="none" strike="noStrike">
                <a:solidFill>
                  <a:schemeClr val="dk1"/>
                </a:solidFill>
                <a:latin typeface="Arial"/>
                <a:ea typeface="Arial"/>
                <a:cs typeface="Arial"/>
                <a:sym typeface="Arial"/>
              </a:rPr>
              <a:t>Multimodal Detection:</a:t>
            </a:r>
            <a:r>
              <a:rPr b="0" i="0" lang="en-US" sz="1400" u="none" cap="none" strike="noStrike">
                <a:solidFill>
                  <a:schemeClr val="dk1"/>
                </a:solidFill>
                <a:latin typeface="Arial"/>
                <a:ea typeface="Arial"/>
                <a:cs typeface="Arial"/>
                <a:sym typeface="Arial"/>
              </a:rPr>
              <a:t> Combine text-based features with other modalities such as images and metadata to improve the detection of sophisticated spam emails.</a:t>
            </a:r>
            <a:endParaRPr/>
          </a:p>
        </p:txBody>
      </p:sp>
      <p:pic>
        <p:nvPicPr>
          <p:cNvPr descr="Abstract background with futuristic elements" id="3261" name="Google Shape;3261;p26"/>
          <p:cNvPicPr preferRelativeResize="0"/>
          <p:nvPr/>
        </p:nvPicPr>
        <p:blipFill rotWithShape="1">
          <a:blip r:embed="rId3">
            <a:alphaModFix/>
          </a:blip>
          <a:srcRect b="0" l="0" r="0" t="0"/>
          <a:stretch/>
        </p:blipFill>
        <p:spPr>
          <a:xfrm>
            <a:off x="4792980" y="1070342"/>
            <a:ext cx="4045195" cy="269464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6" name="Shape 3266"/>
        <p:cNvGrpSpPr/>
        <p:nvPr/>
      </p:nvGrpSpPr>
      <p:grpSpPr>
        <a:xfrm>
          <a:off x="0" y="0"/>
          <a:ext cx="0" cy="0"/>
          <a:chOff x="0" y="0"/>
          <a:chExt cx="0" cy="0"/>
        </a:xfrm>
      </p:grpSpPr>
      <p:sp>
        <p:nvSpPr>
          <p:cNvPr id="3267" name="Google Shape;3267;p27"/>
          <p:cNvSpPr txBox="1"/>
          <p:nvPr/>
        </p:nvSpPr>
        <p:spPr>
          <a:xfrm>
            <a:off x="123208" y="573002"/>
            <a:ext cx="44487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Video of the Project</a:t>
            </a:r>
            <a:endParaRPr/>
          </a:p>
        </p:txBody>
      </p:sp>
      <p:pic>
        <p:nvPicPr>
          <p:cNvPr id="3268" name="Google Shape;3268;p27"/>
          <p:cNvPicPr preferRelativeResize="0"/>
          <p:nvPr/>
        </p:nvPicPr>
        <p:blipFill rotWithShape="1">
          <a:blip r:embed="rId3">
            <a:alphaModFix/>
          </a:blip>
          <a:srcRect b="0" l="0" r="0" t="0"/>
          <a:stretch/>
        </p:blipFill>
        <p:spPr>
          <a:xfrm>
            <a:off x="1020197" y="1003116"/>
            <a:ext cx="7103602" cy="374419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3" name="Shape 3273"/>
        <p:cNvGrpSpPr/>
        <p:nvPr/>
      </p:nvGrpSpPr>
      <p:grpSpPr>
        <a:xfrm>
          <a:off x="0" y="0"/>
          <a:ext cx="0" cy="0"/>
          <a:chOff x="0" y="0"/>
          <a:chExt cx="0" cy="0"/>
        </a:xfrm>
      </p:grpSpPr>
      <p:sp>
        <p:nvSpPr>
          <p:cNvPr id="3274" name="Google Shape;3274;p28"/>
          <p:cNvSpPr txBox="1"/>
          <p:nvPr/>
        </p:nvSpPr>
        <p:spPr>
          <a:xfrm>
            <a:off x="123209" y="573002"/>
            <a:ext cx="2936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Conclusion</a:t>
            </a:r>
            <a:endParaRPr b="0" i="0" sz="1600" u="none" cap="none" strike="noStrike">
              <a:solidFill>
                <a:srgbClr val="213163"/>
              </a:solidFill>
              <a:latin typeface="Arial"/>
              <a:ea typeface="Arial"/>
              <a:cs typeface="Arial"/>
              <a:sym typeface="Arial"/>
            </a:endParaRPr>
          </a:p>
        </p:txBody>
      </p:sp>
      <p:sp>
        <p:nvSpPr>
          <p:cNvPr id="3275" name="Google Shape;3275;p28"/>
          <p:cNvSpPr txBox="1"/>
          <p:nvPr/>
        </p:nvSpPr>
        <p:spPr>
          <a:xfrm>
            <a:off x="185737" y="1061211"/>
            <a:ext cx="4386300" cy="3621600"/>
          </a:xfrm>
          <a:prstGeom prst="rect">
            <a:avLst/>
          </a:prstGeom>
          <a:noFill/>
          <a:ln>
            <a:noFill/>
          </a:ln>
        </p:spPr>
        <p:txBody>
          <a:bodyPr anchorCtr="0" anchor="t" bIns="91425" lIns="91425" spcFirstLastPara="1" rIns="91425" wrap="square" tIns="91425">
            <a:spAutoFit/>
          </a:bodyPr>
          <a:lstStyle/>
          <a:p>
            <a:pPr indent="-173736" lvl="0" marL="173736" marR="0" rtl="0" algn="l">
              <a:lnSpc>
                <a:spcPct val="100000"/>
              </a:lnSpc>
              <a:spcBef>
                <a:spcPts val="0"/>
              </a:spcBef>
              <a:spcAft>
                <a:spcPts val="0"/>
              </a:spcAft>
              <a:buClr>
                <a:srgbClr val="213163"/>
              </a:buClr>
              <a:buSzPts val="1400"/>
              <a:buFont typeface="Arial"/>
              <a:buChar char="•"/>
            </a:pPr>
            <a:r>
              <a:rPr b="0" i="0" lang="en-US" sz="1400" u="none" cap="none" strike="noStrike">
                <a:solidFill>
                  <a:schemeClr val="dk1"/>
                </a:solidFill>
                <a:latin typeface="Arial"/>
                <a:ea typeface="Arial"/>
                <a:cs typeface="Arial"/>
                <a:sym typeface="Arial"/>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endParaRPr/>
          </a:p>
          <a:p>
            <a:pPr indent="-173736" lvl="0" marL="173736" marR="0" rtl="0" algn="l">
              <a:lnSpc>
                <a:spcPct val="100000"/>
              </a:lnSpc>
              <a:spcBef>
                <a:spcPts val="800"/>
              </a:spcBef>
              <a:spcAft>
                <a:spcPts val="800"/>
              </a:spcAft>
              <a:buClr>
                <a:srgbClr val="213163"/>
              </a:buClr>
              <a:buSzPts val="1400"/>
              <a:buFont typeface="Arial"/>
              <a:buChar char="•"/>
            </a:pPr>
            <a:r>
              <a:rPr b="0" i="0" lang="en-US" sz="1400" u="none" cap="none" strike="noStrike">
                <a:solidFill>
                  <a:schemeClr val="dk1"/>
                </a:solidFill>
                <a:latin typeface="Arial"/>
                <a:ea typeface="Arial"/>
                <a:cs typeface="Arial"/>
                <a:sym typeface="Arial"/>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b="0" i="0" sz="1400" u="none" cap="none" strike="noStrike">
              <a:solidFill>
                <a:schemeClr val="dk1"/>
              </a:solidFill>
              <a:latin typeface="Arial"/>
              <a:ea typeface="Arial"/>
              <a:cs typeface="Arial"/>
              <a:sym typeface="Arial"/>
            </a:endParaRPr>
          </a:p>
        </p:txBody>
      </p:sp>
      <p:pic>
        <p:nvPicPr>
          <p:cNvPr descr="A pen and papers with check marks&#10;&#10;Description automatically generated" id="3276" name="Google Shape;3276;p28"/>
          <p:cNvPicPr preferRelativeResize="0"/>
          <p:nvPr/>
        </p:nvPicPr>
        <p:blipFill rotWithShape="1">
          <a:blip r:embed="rId3">
            <a:alphaModFix/>
          </a:blip>
          <a:srcRect b="0" l="0" r="0" t="0"/>
          <a:stretch/>
        </p:blipFill>
        <p:spPr>
          <a:xfrm>
            <a:off x="4730201" y="1061211"/>
            <a:ext cx="4174722" cy="294513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0" name="Shape 3280"/>
        <p:cNvGrpSpPr/>
        <p:nvPr/>
      </p:nvGrpSpPr>
      <p:grpSpPr>
        <a:xfrm>
          <a:off x="0" y="0"/>
          <a:ext cx="0" cy="0"/>
          <a:chOff x="0" y="0"/>
          <a:chExt cx="0" cy="0"/>
        </a:xfrm>
      </p:grpSpPr>
      <p:sp>
        <p:nvSpPr>
          <p:cNvPr id="3281" name="Google Shape;3281;p29"/>
          <p:cNvSpPr txBox="1"/>
          <p:nvPr/>
        </p:nvSpPr>
        <p:spPr>
          <a:xfrm>
            <a:off x="134935" y="1052956"/>
            <a:ext cx="8734800" cy="1261800"/>
          </a:xfrm>
          <a:prstGeom prst="rect">
            <a:avLst/>
          </a:prstGeom>
          <a:noFill/>
          <a:ln>
            <a:noFill/>
          </a:ln>
        </p:spPr>
        <p:txBody>
          <a:bodyPr anchorCtr="0" anchor="t" bIns="45700" lIns="91425" spcFirstLastPara="1" rIns="91425" wrap="square" tIns="45700">
            <a:spAutoFit/>
          </a:bodyPr>
          <a:lstStyle/>
          <a:p>
            <a:pPr indent="-173736" lvl="0" marL="173736" marR="0" rtl="0" algn="l">
              <a:lnSpc>
                <a:spcPct val="100000"/>
              </a:lnSpc>
              <a:spcBef>
                <a:spcPts val="0"/>
              </a:spcBef>
              <a:spcAft>
                <a:spcPts val="0"/>
              </a:spcAft>
              <a:buClr>
                <a:srgbClr val="213163"/>
              </a:buClr>
              <a:buSzPts val="1400"/>
              <a:buFont typeface="Arial"/>
              <a:buChar char="•"/>
            </a:pPr>
            <a:r>
              <a:rPr b="0" i="0" lang="en-US" sz="1400" u="sng" cap="none" strike="noStrike">
                <a:solidFill>
                  <a:schemeClr val="hlink"/>
                </a:solidFill>
                <a:latin typeface="Arial"/>
                <a:ea typeface="Arial"/>
                <a:cs typeface="Arial"/>
                <a:sym typeface="Arial"/>
                <a:hlinkClick r:id="rId3"/>
              </a:rPr>
              <a:t>https://www.coursera.org/</a:t>
            </a:r>
            <a:endParaRPr b="0" i="0" sz="1400" u="none" cap="none" strike="noStrike">
              <a:solidFill>
                <a:srgbClr val="0000FF"/>
              </a:solidFill>
              <a:latin typeface="Arial"/>
              <a:ea typeface="Arial"/>
              <a:cs typeface="Arial"/>
              <a:sym typeface="Arial"/>
            </a:endParaRPr>
          </a:p>
          <a:p>
            <a:pPr indent="-173736" lvl="0" marL="173736" marR="0" rtl="0" algn="l">
              <a:lnSpc>
                <a:spcPct val="100000"/>
              </a:lnSpc>
              <a:spcBef>
                <a:spcPts val="800"/>
              </a:spcBef>
              <a:spcAft>
                <a:spcPts val="0"/>
              </a:spcAft>
              <a:buClr>
                <a:srgbClr val="213163"/>
              </a:buClr>
              <a:buSzPts val="1400"/>
              <a:buFont typeface="Arial"/>
              <a:buChar char="•"/>
            </a:pPr>
            <a:r>
              <a:rPr b="0" i="0" lang="en-US" sz="1400" u="sng" cap="none" strike="noStrike">
                <a:solidFill>
                  <a:schemeClr val="hlink"/>
                </a:solidFill>
                <a:latin typeface="Arial"/>
                <a:ea typeface="Arial"/>
                <a:cs typeface="Arial"/>
                <a:sym typeface="Arial"/>
                <a:hlinkClick r:id="rId4"/>
              </a:rPr>
              <a:t>https://www.udacity.com/</a:t>
            </a:r>
            <a:endParaRPr b="0" i="0" sz="1400" u="none" cap="none" strike="noStrike">
              <a:solidFill>
                <a:srgbClr val="0000FF"/>
              </a:solidFill>
              <a:latin typeface="Arial"/>
              <a:ea typeface="Arial"/>
              <a:cs typeface="Arial"/>
              <a:sym typeface="Arial"/>
            </a:endParaRPr>
          </a:p>
          <a:p>
            <a:pPr indent="-173736" lvl="0" marL="173736" marR="0" rtl="0" algn="l">
              <a:lnSpc>
                <a:spcPct val="100000"/>
              </a:lnSpc>
              <a:spcBef>
                <a:spcPts val="800"/>
              </a:spcBef>
              <a:spcAft>
                <a:spcPts val="0"/>
              </a:spcAft>
              <a:buClr>
                <a:srgbClr val="213163"/>
              </a:buClr>
              <a:buSzPts val="1400"/>
              <a:buFont typeface="Arial"/>
              <a:buChar char="•"/>
            </a:pPr>
            <a:r>
              <a:rPr b="0" i="0" lang="en-US" sz="1400" u="sng" cap="none" strike="noStrike">
                <a:solidFill>
                  <a:schemeClr val="hlink"/>
                </a:solidFill>
                <a:latin typeface="Arial"/>
                <a:ea typeface="Arial"/>
                <a:cs typeface="Arial"/>
                <a:sym typeface="Arial"/>
                <a:hlinkClick r:id="rId5"/>
              </a:rPr>
              <a:t>https://www.kaggle.com/learn</a:t>
            </a:r>
            <a:endParaRPr b="0" i="0" sz="1400" u="none" cap="none" strike="noStrike">
              <a:solidFill>
                <a:srgbClr val="0000FF"/>
              </a:solidFill>
              <a:latin typeface="Arial"/>
              <a:ea typeface="Arial"/>
              <a:cs typeface="Arial"/>
              <a:sym typeface="Arial"/>
            </a:endParaRPr>
          </a:p>
          <a:p>
            <a:pPr indent="-173736" lvl="0" marL="173736" marR="0" rtl="0" algn="l">
              <a:lnSpc>
                <a:spcPct val="100000"/>
              </a:lnSpc>
              <a:spcBef>
                <a:spcPts val="800"/>
              </a:spcBef>
              <a:spcAft>
                <a:spcPts val="0"/>
              </a:spcAft>
              <a:buClr>
                <a:srgbClr val="213163"/>
              </a:buClr>
              <a:buSzPts val="1400"/>
              <a:buFont typeface="Arial"/>
              <a:buChar char="•"/>
            </a:pPr>
            <a:r>
              <a:rPr b="0" i="0" lang="en-US" sz="1400" u="none" cap="none" strike="noStrike">
                <a:solidFill>
                  <a:srgbClr val="0000FF"/>
                </a:solidFill>
                <a:latin typeface="Arial"/>
                <a:ea typeface="Arial"/>
                <a:cs typeface="Arial"/>
                <a:sym typeface="Arial"/>
              </a:rPr>
              <a:t>https://codelabs.developers.google.com/</a:t>
            </a:r>
            <a:endParaRPr/>
          </a:p>
        </p:txBody>
      </p:sp>
      <p:sp>
        <p:nvSpPr>
          <p:cNvPr id="3282" name="Google Shape;3282;p29"/>
          <p:cNvSpPr txBox="1"/>
          <p:nvPr/>
        </p:nvSpPr>
        <p:spPr>
          <a:xfrm>
            <a:off x="134935" y="574406"/>
            <a:ext cx="4437000" cy="49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Reference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7" name="Shape 3287"/>
        <p:cNvGrpSpPr/>
        <p:nvPr/>
      </p:nvGrpSpPr>
      <p:grpSpPr>
        <a:xfrm>
          <a:off x="0" y="0"/>
          <a:ext cx="0" cy="0"/>
          <a:chOff x="0" y="0"/>
          <a:chExt cx="0" cy="0"/>
        </a:xfrm>
      </p:grpSpPr>
      <p:sp>
        <p:nvSpPr>
          <p:cNvPr id="3288" name="Google Shape;3288;p30"/>
          <p:cNvSpPr txBox="1"/>
          <p:nvPr/>
        </p:nvSpPr>
        <p:spPr>
          <a:xfrm>
            <a:off x="3161462" y="2041411"/>
            <a:ext cx="2821200" cy="530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600"/>
              </a:spcBef>
              <a:spcAft>
                <a:spcPts val="0"/>
              </a:spcAft>
              <a:buNone/>
            </a:pPr>
            <a:r>
              <a:rPr b="1" i="0" lang="en-US" sz="3000" u="none" cap="none" strike="noStrike">
                <a:solidFill>
                  <a:srgbClr val="000000"/>
                </a:solidFill>
                <a:latin typeface="Arial"/>
                <a:ea typeface="Arial"/>
                <a:cs typeface="Arial"/>
                <a:sym typeface="Aria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6" name="Shape 3156"/>
        <p:cNvGrpSpPr/>
        <p:nvPr/>
      </p:nvGrpSpPr>
      <p:grpSpPr>
        <a:xfrm>
          <a:off x="0" y="0"/>
          <a:ext cx="0" cy="0"/>
          <a:chOff x="0" y="0"/>
          <a:chExt cx="0" cy="0"/>
        </a:xfrm>
      </p:grpSpPr>
      <p:sp>
        <p:nvSpPr>
          <p:cNvPr id="3157" name="Google Shape;3157;p15"/>
          <p:cNvSpPr txBox="1"/>
          <p:nvPr/>
        </p:nvSpPr>
        <p:spPr>
          <a:xfrm>
            <a:off x="904970" y="2279362"/>
            <a:ext cx="7334100" cy="584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800" u="none" cap="none" strike="noStrike">
                <a:solidFill>
                  <a:schemeClr val="dk1"/>
                </a:solidFill>
                <a:latin typeface="Arial"/>
                <a:ea typeface="Arial"/>
                <a:cs typeface="Arial"/>
                <a:sym typeface="Arial"/>
              </a:rPr>
              <a:t>Disclaimer</a:t>
            </a:r>
            <a:endParaRPr/>
          </a:p>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The content is curated from online/offline resources and used for educational purpose only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1" name="Shape 3161"/>
        <p:cNvGrpSpPr/>
        <p:nvPr/>
      </p:nvGrpSpPr>
      <p:grpSpPr>
        <a:xfrm>
          <a:off x="0" y="0"/>
          <a:ext cx="0" cy="0"/>
          <a:chOff x="0" y="0"/>
          <a:chExt cx="0" cy="0"/>
        </a:xfrm>
      </p:grpSpPr>
      <p:sp>
        <p:nvSpPr>
          <p:cNvPr id="3162" name="Google Shape;3162;p16"/>
          <p:cNvSpPr txBox="1"/>
          <p:nvPr>
            <p:ph type="title"/>
          </p:nvPr>
        </p:nvSpPr>
        <p:spPr>
          <a:xfrm>
            <a:off x="126467" y="566209"/>
            <a:ext cx="44454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US" sz="1600" u="none" cap="none" strike="noStrike">
                <a:solidFill>
                  <a:srgbClr val="213163"/>
                </a:solidFill>
                <a:latin typeface="Arial"/>
                <a:ea typeface="Arial"/>
                <a:cs typeface="Arial"/>
                <a:sym typeface="Arial"/>
              </a:rPr>
              <a:t>Course Outline</a:t>
            </a:r>
            <a:endParaRPr/>
          </a:p>
        </p:txBody>
      </p:sp>
      <p:sp>
        <p:nvSpPr>
          <p:cNvPr id="3163" name="Google Shape;3163;p16"/>
          <p:cNvSpPr txBox="1"/>
          <p:nvPr>
            <p:ph idx="1" type="body"/>
          </p:nvPr>
        </p:nvSpPr>
        <p:spPr>
          <a:xfrm>
            <a:off x="126468" y="1054419"/>
            <a:ext cx="4594500" cy="3047100"/>
          </a:xfrm>
          <a:prstGeom prst="rect">
            <a:avLst/>
          </a:prstGeom>
          <a:noFill/>
          <a:ln>
            <a:noFill/>
          </a:ln>
        </p:spPr>
        <p:txBody>
          <a:bodyPr anchorCtr="0" anchor="t" bIns="91425" lIns="91425" spcFirstLastPara="1" rIns="91425" wrap="square" tIns="91425">
            <a:spAutoFit/>
          </a:bodyPr>
          <a:lstStyle/>
          <a:p>
            <a:pPr indent="-173736" lvl="0" marL="173736" marR="0" rtl="0" algn="l">
              <a:lnSpc>
                <a:spcPct val="100000"/>
              </a:lnSpc>
              <a:spcBef>
                <a:spcPts val="0"/>
              </a:spcBef>
              <a:spcAft>
                <a:spcPts val="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Abstract</a:t>
            </a:r>
            <a:endParaRPr/>
          </a:p>
          <a:p>
            <a:pPr indent="-173736" lvl="0" marL="173736" marR="0" rtl="0" algn="l">
              <a:lnSpc>
                <a:spcPct val="100000"/>
              </a:lnSpc>
              <a:spcBef>
                <a:spcPts val="800"/>
              </a:spcBef>
              <a:spcAft>
                <a:spcPts val="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Problem Statement</a:t>
            </a:r>
            <a:endParaRPr/>
          </a:p>
          <a:p>
            <a:pPr indent="-173736" lvl="0" marL="173736" marR="0" rtl="0" algn="l">
              <a:lnSpc>
                <a:spcPct val="100000"/>
              </a:lnSpc>
              <a:spcBef>
                <a:spcPts val="800"/>
              </a:spcBef>
              <a:spcAft>
                <a:spcPts val="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Aims, Objective &amp; Proposed System/Solution </a:t>
            </a:r>
            <a:endParaRPr/>
          </a:p>
          <a:p>
            <a:pPr indent="-173736" lvl="0" marL="173736" marR="0" rtl="0" algn="l">
              <a:lnSpc>
                <a:spcPct val="100000"/>
              </a:lnSpc>
              <a:spcBef>
                <a:spcPts val="800"/>
              </a:spcBef>
              <a:spcAft>
                <a:spcPts val="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System Deployment Approach</a:t>
            </a:r>
            <a:endParaRPr/>
          </a:p>
          <a:p>
            <a:pPr indent="-173736" lvl="0" marL="173736" marR="0" rtl="0" algn="l">
              <a:lnSpc>
                <a:spcPct val="100000"/>
              </a:lnSpc>
              <a:spcBef>
                <a:spcPts val="800"/>
              </a:spcBef>
              <a:spcAft>
                <a:spcPts val="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Model Development &amp; Algorithm</a:t>
            </a:r>
            <a:endParaRPr/>
          </a:p>
          <a:p>
            <a:pPr indent="-173736" lvl="0" marL="173736" marR="0" rtl="0" algn="l">
              <a:lnSpc>
                <a:spcPct val="100000"/>
              </a:lnSpc>
              <a:spcBef>
                <a:spcPts val="800"/>
              </a:spcBef>
              <a:spcAft>
                <a:spcPts val="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Future Scope</a:t>
            </a:r>
            <a:endParaRPr/>
          </a:p>
          <a:p>
            <a:pPr indent="-173736" lvl="0" marL="173736" marR="0" rtl="0" algn="l">
              <a:lnSpc>
                <a:spcPct val="100000"/>
              </a:lnSpc>
              <a:spcBef>
                <a:spcPts val="800"/>
              </a:spcBef>
              <a:spcAft>
                <a:spcPts val="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Video of the Project</a:t>
            </a:r>
            <a:endParaRPr/>
          </a:p>
          <a:p>
            <a:pPr indent="-173736" lvl="0" marL="173736" marR="0" rtl="0" algn="l">
              <a:lnSpc>
                <a:spcPct val="100000"/>
              </a:lnSpc>
              <a:spcBef>
                <a:spcPts val="800"/>
              </a:spcBef>
              <a:spcAft>
                <a:spcPts val="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Conclusion</a:t>
            </a:r>
            <a:endParaRPr/>
          </a:p>
          <a:p>
            <a:pPr indent="-173736" lvl="0" marL="173736" marR="0" rtl="0" algn="l">
              <a:lnSpc>
                <a:spcPct val="100000"/>
              </a:lnSpc>
              <a:spcBef>
                <a:spcPts val="800"/>
              </a:spcBef>
              <a:spcAft>
                <a:spcPts val="80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Reference</a:t>
            </a:r>
            <a:endParaRPr/>
          </a:p>
        </p:txBody>
      </p:sp>
      <p:pic>
        <p:nvPicPr>
          <p:cNvPr id="3164" name="Google Shape;3164;p16"/>
          <p:cNvPicPr preferRelativeResize="0"/>
          <p:nvPr/>
        </p:nvPicPr>
        <p:blipFill rotWithShape="1">
          <a:blip r:embed="rId3">
            <a:alphaModFix/>
          </a:blip>
          <a:srcRect b="0" l="0" r="0" t="0"/>
          <a:stretch/>
        </p:blipFill>
        <p:spPr>
          <a:xfrm>
            <a:off x="5413790" y="1047750"/>
            <a:ext cx="3194940" cy="3194940"/>
          </a:xfrm>
          <a:prstGeom prst="rect">
            <a:avLst/>
          </a:prstGeom>
          <a:noFill/>
          <a:ln>
            <a:noFill/>
          </a:ln>
          <a:effectLst>
            <a:outerShdw blurRad="50800" rotWithShape="0" algn="t" dir="5400000" dist="38100">
              <a:srgbClr val="000000">
                <a:alpha val="4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8" name="Shape 3168"/>
        <p:cNvGrpSpPr/>
        <p:nvPr/>
      </p:nvGrpSpPr>
      <p:grpSpPr>
        <a:xfrm>
          <a:off x="0" y="0"/>
          <a:ext cx="0" cy="0"/>
          <a:chOff x="0" y="0"/>
          <a:chExt cx="0" cy="0"/>
        </a:xfrm>
      </p:grpSpPr>
      <p:sp>
        <p:nvSpPr>
          <p:cNvPr id="3169" name="Google Shape;3169;p17"/>
          <p:cNvSpPr txBox="1"/>
          <p:nvPr>
            <p:ph idx="1" type="body"/>
          </p:nvPr>
        </p:nvSpPr>
        <p:spPr>
          <a:xfrm>
            <a:off x="185737" y="871539"/>
            <a:ext cx="5169000" cy="201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70" name="Google Shape;3170;p17"/>
          <p:cNvSpPr txBox="1"/>
          <p:nvPr/>
        </p:nvSpPr>
        <p:spPr>
          <a:xfrm>
            <a:off x="134935" y="1059838"/>
            <a:ext cx="4437000" cy="20313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b="0" i="0" sz="1400" u="none" cap="none" strike="noStrike">
              <a:solidFill>
                <a:schemeClr val="dk1"/>
              </a:solidFill>
              <a:latin typeface="Arial"/>
              <a:ea typeface="Arial"/>
              <a:cs typeface="Arial"/>
              <a:sym typeface="Arial"/>
            </a:endParaRPr>
          </a:p>
        </p:txBody>
      </p:sp>
      <p:sp>
        <p:nvSpPr>
          <p:cNvPr id="3171" name="Google Shape;3171;p17"/>
          <p:cNvSpPr txBox="1"/>
          <p:nvPr/>
        </p:nvSpPr>
        <p:spPr>
          <a:xfrm>
            <a:off x="134935" y="574406"/>
            <a:ext cx="4437000" cy="49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Abstract</a:t>
            </a:r>
            <a:endParaRPr/>
          </a:p>
        </p:txBody>
      </p:sp>
      <p:grpSp>
        <p:nvGrpSpPr>
          <p:cNvPr id="3172" name="Google Shape;3172;p17"/>
          <p:cNvGrpSpPr/>
          <p:nvPr/>
        </p:nvGrpSpPr>
        <p:grpSpPr>
          <a:xfrm>
            <a:off x="4879857" y="950917"/>
            <a:ext cx="3986765" cy="3986765"/>
            <a:chOff x="5001834" y="864388"/>
            <a:chExt cx="3986765" cy="3986765"/>
          </a:xfrm>
        </p:grpSpPr>
        <p:pic>
          <p:nvPicPr>
            <p:cNvPr descr="A screenshot of a device&#10;&#10;Description automatically generated" id="3173" name="Google Shape;3173;p17"/>
            <p:cNvPicPr preferRelativeResize="0"/>
            <p:nvPr/>
          </p:nvPicPr>
          <p:blipFill rotWithShape="1">
            <a:blip r:embed="rId3">
              <a:alphaModFix/>
            </a:blip>
            <a:srcRect b="0" l="0" r="0" t="0"/>
            <a:stretch/>
          </p:blipFill>
          <p:spPr>
            <a:xfrm>
              <a:off x="5001834" y="864388"/>
              <a:ext cx="3986765" cy="3986765"/>
            </a:xfrm>
            <a:prstGeom prst="rect">
              <a:avLst/>
            </a:prstGeom>
            <a:noFill/>
            <a:ln>
              <a:noFill/>
            </a:ln>
          </p:spPr>
        </p:pic>
        <p:pic>
          <p:nvPicPr>
            <p:cNvPr descr="Businessman fist on chin" id="3174" name="Google Shape;3174;p17"/>
            <p:cNvPicPr preferRelativeResize="0"/>
            <p:nvPr/>
          </p:nvPicPr>
          <p:blipFill rotWithShape="1">
            <a:blip r:embed="rId4">
              <a:alphaModFix/>
            </a:blip>
            <a:srcRect b="62887" l="0" r="0" t="0"/>
            <a:stretch/>
          </p:blipFill>
          <p:spPr>
            <a:xfrm flipH="1">
              <a:off x="6478944" y="2680677"/>
              <a:ext cx="1647825" cy="2016370"/>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8" name="Shape 3178"/>
        <p:cNvGrpSpPr/>
        <p:nvPr/>
      </p:nvGrpSpPr>
      <p:grpSpPr>
        <a:xfrm>
          <a:off x="0" y="0"/>
          <a:ext cx="0" cy="0"/>
          <a:chOff x="0" y="0"/>
          <a:chExt cx="0" cy="0"/>
        </a:xfrm>
      </p:grpSpPr>
      <p:sp>
        <p:nvSpPr>
          <p:cNvPr id="3179" name="Google Shape;3179;p18"/>
          <p:cNvSpPr txBox="1"/>
          <p:nvPr>
            <p:ph idx="1" type="body"/>
          </p:nvPr>
        </p:nvSpPr>
        <p:spPr>
          <a:xfrm>
            <a:off x="185737" y="871539"/>
            <a:ext cx="5169000" cy="201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80" name="Google Shape;3180;p18"/>
          <p:cNvSpPr txBox="1"/>
          <p:nvPr/>
        </p:nvSpPr>
        <p:spPr>
          <a:xfrm>
            <a:off x="134935" y="1059838"/>
            <a:ext cx="4437000" cy="1169700"/>
          </a:xfrm>
          <a:prstGeom prst="rect">
            <a:avLst/>
          </a:prstGeom>
          <a:noFill/>
          <a:ln>
            <a:noFill/>
          </a:ln>
        </p:spPr>
        <p:txBody>
          <a:bodyPr anchorCtr="0" anchor="t" bIns="45700" lIns="91425" spcFirstLastPara="1" rIns="91425" wrap="square" tIns="45700">
            <a:spAutoFit/>
          </a:bodyPr>
          <a:lstStyle/>
          <a:p>
            <a:pPr indent="-173736" lvl="0" marL="173736" marR="0" rtl="0" algn="just">
              <a:lnSpc>
                <a:spcPct val="100000"/>
              </a:lnSpc>
              <a:spcBef>
                <a:spcPts val="0"/>
              </a:spcBef>
              <a:spcAft>
                <a:spcPts val="0"/>
              </a:spcAft>
              <a:buClr>
                <a:srgbClr val="213163"/>
              </a:buClr>
              <a:buSzPts val="1400"/>
              <a:buFont typeface="Arial"/>
              <a:buChar char="•"/>
            </a:pPr>
            <a:r>
              <a:rPr b="0" i="0" lang="en-US" sz="1400" u="none" cap="none" strike="noStrike">
                <a:solidFill>
                  <a:schemeClr val="dk1"/>
                </a:solidFill>
                <a:latin typeface="Nunito"/>
                <a:ea typeface="Nunito"/>
                <a:cs typeface="Nunito"/>
                <a:sym typeface="Nunito"/>
              </a:rPr>
              <a:t>Detecting Spam Emails Using TensorFlow. Implement and build a deep-learning model for Spam Detection. The model we will try to implement will be a Classifier, which would give binary outputs- either spam or ham.</a:t>
            </a:r>
            <a:endParaRPr b="0" i="0" sz="1400" u="none" cap="none" strike="noStrike">
              <a:solidFill>
                <a:schemeClr val="dk1"/>
              </a:solidFill>
              <a:latin typeface="Arial"/>
              <a:ea typeface="Arial"/>
              <a:cs typeface="Arial"/>
              <a:sym typeface="Arial"/>
            </a:endParaRPr>
          </a:p>
        </p:txBody>
      </p:sp>
      <p:sp>
        <p:nvSpPr>
          <p:cNvPr id="3181" name="Google Shape;3181;p18"/>
          <p:cNvSpPr txBox="1"/>
          <p:nvPr/>
        </p:nvSpPr>
        <p:spPr>
          <a:xfrm>
            <a:off x="134935" y="574406"/>
            <a:ext cx="4437000" cy="49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Problem Statement</a:t>
            </a:r>
            <a:endParaRPr/>
          </a:p>
        </p:txBody>
      </p:sp>
      <p:grpSp>
        <p:nvGrpSpPr>
          <p:cNvPr id="3182" name="Google Shape;3182;p18"/>
          <p:cNvGrpSpPr/>
          <p:nvPr/>
        </p:nvGrpSpPr>
        <p:grpSpPr>
          <a:xfrm>
            <a:off x="4914745" y="1006278"/>
            <a:ext cx="3773969" cy="3130768"/>
            <a:chOff x="4578211" y="760307"/>
            <a:chExt cx="4510002" cy="3741357"/>
          </a:xfrm>
        </p:grpSpPr>
        <p:pic>
          <p:nvPicPr>
            <p:cNvPr descr="A purple question mark with gears&#10;&#10;Description automatically generated" id="3183" name="Google Shape;3183;p18"/>
            <p:cNvPicPr preferRelativeResize="0"/>
            <p:nvPr/>
          </p:nvPicPr>
          <p:blipFill rotWithShape="1">
            <a:blip r:embed="rId3">
              <a:alphaModFix/>
            </a:blip>
            <a:srcRect b="11565" l="11107" r="10943" t="10028"/>
            <a:stretch/>
          </p:blipFill>
          <p:spPr>
            <a:xfrm>
              <a:off x="5486396" y="760307"/>
              <a:ext cx="3601816" cy="3622889"/>
            </a:xfrm>
            <a:prstGeom prst="rect">
              <a:avLst/>
            </a:prstGeom>
            <a:noFill/>
            <a:ln>
              <a:noFill/>
            </a:ln>
          </p:spPr>
        </p:pic>
        <p:pic>
          <p:nvPicPr>
            <p:cNvPr descr="Businessman with clipboard" id="3184" name="Google Shape;3184;p18"/>
            <p:cNvPicPr preferRelativeResize="0"/>
            <p:nvPr/>
          </p:nvPicPr>
          <p:blipFill rotWithShape="1">
            <a:blip r:embed="rId4">
              <a:alphaModFix/>
            </a:blip>
            <a:srcRect b="60167" l="0" r="0" t="0"/>
            <a:stretch/>
          </p:blipFill>
          <p:spPr>
            <a:xfrm>
              <a:off x="4578211" y="2188308"/>
              <a:ext cx="2340979" cy="2313356"/>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8" name="Shape 3188"/>
        <p:cNvGrpSpPr/>
        <p:nvPr/>
      </p:nvGrpSpPr>
      <p:grpSpPr>
        <a:xfrm>
          <a:off x="0" y="0"/>
          <a:ext cx="0" cy="0"/>
          <a:chOff x="0" y="0"/>
          <a:chExt cx="0" cy="0"/>
        </a:xfrm>
      </p:grpSpPr>
      <p:sp>
        <p:nvSpPr>
          <p:cNvPr id="3189" name="Google Shape;3189;p19"/>
          <p:cNvSpPr txBox="1"/>
          <p:nvPr>
            <p:ph idx="1" type="body"/>
          </p:nvPr>
        </p:nvSpPr>
        <p:spPr>
          <a:xfrm>
            <a:off x="185737" y="871539"/>
            <a:ext cx="5169000" cy="201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90" name="Google Shape;3190;p19"/>
          <p:cNvSpPr txBox="1"/>
          <p:nvPr/>
        </p:nvSpPr>
        <p:spPr>
          <a:xfrm>
            <a:off x="134935" y="1059838"/>
            <a:ext cx="8589900" cy="738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Aim: </a:t>
            </a:r>
            <a:r>
              <a:rPr b="0" i="0" lang="en-US" sz="1400" u="none" cap="none" strike="noStrike">
                <a:solidFill>
                  <a:schemeClr val="dk1"/>
                </a:solidFill>
                <a:latin typeface="Arial"/>
                <a:ea typeface="Arial"/>
                <a:cs typeface="Arial"/>
                <a:sym typeface="Arial"/>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b="0" i="0" sz="1400" u="none" cap="none" strike="noStrike">
              <a:solidFill>
                <a:schemeClr val="dk1"/>
              </a:solidFill>
              <a:latin typeface="Arial"/>
              <a:ea typeface="Arial"/>
              <a:cs typeface="Arial"/>
              <a:sym typeface="Arial"/>
            </a:endParaRPr>
          </a:p>
        </p:txBody>
      </p:sp>
      <p:sp>
        <p:nvSpPr>
          <p:cNvPr id="3191" name="Google Shape;3191;p19"/>
          <p:cNvSpPr txBox="1"/>
          <p:nvPr/>
        </p:nvSpPr>
        <p:spPr>
          <a:xfrm>
            <a:off x="134935" y="574406"/>
            <a:ext cx="4437000" cy="49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Aim and Objective</a:t>
            </a:r>
            <a:endParaRPr/>
          </a:p>
        </p:txBody>
      </p:sp>
      <p:pic>
        <p:nvPicPr>
          <p:cNvPr descr="Presentation with checklist with solid fill" id="3192" name="Google Shape;3192;p19"/>
          <p:cNvPicPr preferRelativeResize="0"/>
          <p:nvPr/>
        </p:nvPicPr>
        <p:blipFill rotWithShape="1">
          <a:blip r:embed="rId3">
            <a:alphaModFix/>
          </a:blip>
          <a:srcRect b="8879" l="7518" r="9864" t="10397"/>
          <a:stretch/>
        </p:blipFill>
        <p:spPr>
          <a:xfrm>
            <a:off x="3094566" y="1881249"/>
            <a:ext cx="2954867" cy="288713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6" name="Shape 3196"/>
        <p:cNvGrpSpPr/>
        <p:nvPr/>
      </p:nvGrpSpPr>
      <p:grpSpPr>
        <a:xfrm>
          <a:off x="0" y="0"/>
          <a:ext cx="0" cy="0"/>
          <a:chOff x="0" y="0"/>
          <a:chExt cx="0" cy="0"/>
        </a:xfrm>
      </p:grpSpPr>
      <p:sp>
        <p:nvSpPr>
          <p:cNvPr id="3197" name="Google Shape;3197;p20"/>
          <p:cNvSpPr txBox="1"/>
          <p:nvPr>
            <p:ph idx="1" type="body"/>
          </p:nvPr>
        </p:nvSpPr>
        <p:spPr>
          <a:xfrm>
            <a:off x="185737" y="871539"/>
            <a:ext cx="5169000" cy="201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98" name="Google Shape;3198;p20"/>
          <p:cNvSpPr txBox="1"/>
          <p:nvPr/>
        </p:nvSpPr>
        <p:spPr>
          <a:xfrm>
            <a:off x="185737" y="1059838"/>
            <a:ext cx="8650800" cy="2821200"/>
          </a:xfrm>
          <a:prstGeom prst="rect">
            <a:avLst/>
          </a:prstGeom>
          <a:noFill/>
          <a:ln>
            <a:noFill/>
          </a:ln>
        </p:spPr>
        <p:txBody>
          <a:bodyPr anchorCtr="0" anchor="t" bIns="45700" lIns="91425" spcFirstLastPara="1" rIns="91425" wrap="square" tIns="45700">
            <a:spAutoFit/>
          </a:bodyPr>
          <a:lstStyle/>
          <a:p>
            <a:pPr indent="-173736" lvl="0" marL="173736" marR="0" rtl="0" algn="l">
              <a:lnSpc>
                <a:spcPct val="100000"/>
              </a:lnSpc>
              <a:spcBef>
                <a:spcPts val="0"/>
              </a:spcBef>
              <a:spcAft>
                <a:spcPts val="0"/>
              </a:spcAft>
              <a:buClr>
                <a:srgbClr val="213163"/>
              </a:buClr>
              <a:buSzPts val="1600"/>
              <a:buFont typeface="Arial"/>
              <a:buChar char="•"/>
            </a:pPr>
            <a:r>
              <a:rPr b="0" i="0" lang="en-US" sz="1600" u="none" cap="none" strike="noStrike">
                <a:solidFill>
                  <a:schemeClr val="dk1"/>
                </a:solidFill>
                <a:latin typeface="Arial"/>
                <a:ea typeface="Arial"/>
                <a:cs typeface="Arial"/>
                <a:sym typeface="Arial"/>
              </a:rPr>
              <a:t>Collect a dataset of labeled emails, including spam and non-spam (ham) emails.</a:t>
            </a:r>
            <a:endParaRPr/>
          </a:p>
          <a:p>
            <a:pPr indent="-173736" lvl="0" marL="173736" marR="0" rtl="0" algn="l">
              <a:lnSpc>
                <a:spcPct val="100000"/>
              </a:lnSpc>
              <a:spcBef>
                <a:spcPts val="800"/>
              </a:spcBef>
              <a:spcAft>
                <a:spcPts val="0"/>
              </a:spcAft>
              <a:buClr>
                <a:srgbClr val="213163"/>
              </a:buClr>
              <a:buSzPts val="1600"/>
              <a:buFont typeface="Arial"/>
              <a:buChar char="•"/>
            </a:pPr>
            <a:r>
              <a:rPr b="0" i="0" lang="en-US" sz="1600" u="none" cap="none" strike="noStrike">
                <a:solidFill>
                  <a:schemeClr val="dk1"/>
                </a:solidFill>
                <a:latin typeface="Arial"/>
                <a:ea typeface="Arial"/>
                <a:cs typeface="Arial"/>
                <a:sym typeface="Arial"/>
              </a:rPr>
              <a:t>Preprocess the email text data to prepare it for machine learning model training.</a:t>
            </a:r>
            <a:endParaRPr/>
          </a:p>
          <a:p>
            <a:pPr indent="-173736" lvl="0" marL="173736" marR="0" rtl="0" algn="l">
              <a:lnSpc>
                <a:spcPct val="100000"/>
              </a:lnSpc>
              <a:spcBef>
                <a:spcPts val="800"/>
              </a:spcBef>
              <a:spcAft>
                <a:spcPts val="0"/>
              </a:spcAft>
              <a:buClr>
                <a:srgbClr val="213163"/>
              </a:buClr>
              <a:buSzPts val="1600"/>
              <a:buFont typeface="Arial"/>
              <a:buChar char="•"/>
            </a:pPr>
            <a:r>
              <a:rPr b="0" i="0" lang="en-US" sz="1600" u="none" cap="none" strike="noStrike">
                <a:solidFill>
                  <a:schemeClr val="dk1"/>
                </a:solidFill>
                <a:latin typeface="Arial"/>
                <a:ea typeface="Arial"/>
                <a:cs typeface="Arial"/>
                <a:sym typeface="Arial"/>
              </a:rPr>
              <a:t>Extract relevant features from the email text data using techniques such as TF-IDF and N-grams.</a:t>
            </a:r>
            <a:endParaRPr/>
          </a:p>
          <a:p>
            <a:pPr indent="-173736" lvl="0" marL="173736" marR="0" rtl="0" algn="l">
              <a:lnSpc>
                <a:spcPct val="100000"/>
              </a:lnSpc>
              <a:spcBef>
                <a:spcPts val="800"/>
              </a:spcBef>
              <a:spcAft>
                <a:spcPts val="0"/>
              </a:spcAft>
              <a:buClr>
                <a:srgbClr val="213163"/>
              </a:buClr>
              <a:buSzPts val="1600"/>
              <a:buFont typeface="Arial"/>
              <a:buChar char="•"/>
            </a:pPr>
            <a:r>
              <a:rPr b="0" i="0" lang="en-US" sz="1600" u="none" cap="none" strike="noStrike">
                <a:solidFill>
                  <a:schemeClr val="dk1"/>
                </a:solidFill>
                <a:latin typeface="Arial"/>
                <a:ea typeface="Arial"/>
                <a:cs typeface="Arial"/>
                <a:sym typeface="Arial"/>
              </a:rPr>
              <a:t>Train a machine learning model, such as a Naive Bayes classifier or a Support Vector Machine (SVM), using the extracted features.</a:t>
            </a:r>
            <a:endParaRPr/>
          </a:p>
          <a:p>
            <a:pPr indent="-173736" lvl="0" marL="173736" marR="0" rtl="0" algn="l">
              <a:lnSpc>
                <a:spcPct val="100000"/>
              </a:lnSpc>
              <a:spcBef>
                <a:spcPts val="800"/>
              </a:spcBef>
              <a:spcAft>
                <a:spcPts val="0"/>
              </a:spcAft>
              <a:buClr>
                <a:srgbClr val="213163"/>
              </a:buClr>
              <a:buSzPts val="1600"/>
              <a:buFont typeface="Arial"/>
              <a:buChar char="•"/>
            </a:pPr>
            <a:r>
              <a:rPr b="0" i="0" lang="en-US" sz="1600" u="none" cap="none" strike="noStrike">
                <a:solidFill>
                  <a:schemeClr val="dk1"/>
                </a:solidFill>
                <a:latin typeface="Arial"/>
                <a:ea typeface="Arial"/>
                <a:cs typeface="Arial"/>
                <a:sym typeface="Arial"/>
              </a:rPr>
              <a:t>Evaluate the performance of the trained model using metrics such as accuracy, precision, recall, and F1 score..</a:t>
            </a:r>
            <a:endParaRPr/>
          </a:p>
          <a:p>
            <a:pPr indent="-173736" lvl="0" marL="173736" marR="0" rtl="0" algn="l">
              <a:lnSpc>
                <a:spcPct val="100000"/>
              </a:lnSpc>
              <a:spcBef>
                <a:spcPts val="800"/>
              </a:spcBef>
              <a:spcAft>
                <a:spcPts val="0"/>
              </a:spcAft>
              <a:buClr>
                <a:srgbClr val="213163"/>
              </a:buClr>
              <a:buSzPts val="1600"/>
              <a:buFont typeface="Arial"/>
              <a:buChar char="•"/>
            </a:pPr>
            <a:r>
              <a:rPr b="0" i="0" lang="en-US" sz="1600" u="none" cap="none" strike="noStrike">
                <a:solidFill>
                  <a:schemeClr val="dk1"/>
                </a:solidFill>
                <a:latin typeface="Arial"/>
                <a:ea typeface="Arial"/>
                <a:cs typeface="Arial"/>
                <a:sym typeface="Arial"/>
              </a:rPr>
              <a:t>Develop a user-friendly interface for the spam detection system, allowing users to easily classify emails as spam or non-spam.</a:t>
            </a:r>
            <a:endParaRPr/>
          </a:p>
        </p:txBody>
      </p:sp>
      <p:sp>
        <p:nvSpPr>
          <p:cNvPr id="3199" name="Google Shape;3199;p20"/>
          <p:cNvSpPr txBox="1"/>
          <p:nvPr/>
        </p:nvSpPr>
        <p:spPr>
          <a:xfrm>
            <a:off x="134935" y="574406"/>
            <a:ext cx="4437000" cy="48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Objectives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4" name="Shape 3204"/>
        <p:cNvGrpSpPr/>
        <p:nvPr/>
      </p:nvGrpSpPr>
      <p:grpSpPr>
        <a:xfrm>
          <a:off x="0" y="0"/>
          <a:ext cx="0" cy="0"/>
          <a:chOff x="0" y="0"/>
          <a:chExt cx="0" cy="0"/>
        </a:xfrm>
      </p:grpSpPr>
      <p:sp>
        <p:nvSpPr>
          <p:cNvPr id="3205" name="Google Shape;3205;p21"/>
          <p:cNvSpPr txBox="1"/>
          <p:nvPr/>
        </p:nvSpPr>
        <p:spPr>
          <a:xfrm>
            <a:off x="123208" y="573002"/>
            <a:ext cx="44487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Proposed Solution</a:t>
            </a:r>
            <a:endParaRPr/>
          </a:p>
        </p:txBody>
      </p:sp>
      <p:sp>
        <p:nvSpPr>
          <p:cNvPr id="3206" name="Google Shape;3206;p21"/>
          <p:cNvSpPr txBox="1"/>
          <p:nvPr/>
        </p:nvSpPr>
        <p:spPr>
          <a:xfrm>
            <a:off x="185737" y="1061211"/>
            <a:ext cx="4386300" cy="3087900"/>
          </a:xfrm>
          <a:prstGeom prst="rect">
            <a:avLst/>
          </a:prstGeom>
          <a:noFill/>
          <a:ln>
            <a:noFill/>
          </a:ln>
        </p:spPr>
        <p:txBody>
          <a:bodyPr anchorCtr="0" anchor="t" bIns="91425" lIns="91425" spcFirstLastPara="1" rIns="91425" wrap="square" tIns="91425">
            <a:spAutoFit/>
          </a:bodyPr>
          <a:lstStyle/>
          <a:p>
            <a:pPr indent="-173736" lvl="0" marL="173736" marR="0" rtl="0" algn="l">
              <a:lnSpc>
                <a:spcPct val="100000"/>
              </a:lnSpc>
              <a:spcBef>
                <a:spcPts val="0"/>
              </a:spcBef>
              <a:spcAft>
                <a:spcPts val="800"/>
              </a:spcAft>
              <a:buClr>
                <a:srgbClr val="213163"/>
              </a:buClr>
              <a:buSzPts val="1400"/>
              <a:buFont typeface="Arial"/>
              <a:buChar char="•"/>
            </a:pPr>
            <a:r>
              <a:rPr b="1" i="0" lang="en-US" sz="1400" u="none" cap="none" strike="noStrike">
                <a:solidFill>
                  <a:srgbClr val="000000"/>
                </a:solidFill>
                <a:latin typeface="Arial"/>
                <a:ea typeface="Arial"/>
                <a:cs typeface="Arial"/>
                <a:sym typeface="Arial"/>
              </a:rPr>
              <a:t>Solution: </a:t>
            </a:r>
            <a:r>
              <a:rPr b="0" i="0" lang="en-US" sz="1400" u="none" cap="none" strike="noStrike">
                <a:solidFill>
                  <a:srgbClr val="000000"/>
                </a:solidFill>
                <a:latin typeface="Arial"/>
                <a:ea typeface="Arial"/>
                <a:cs typeface="Arial"/>
                <a:sym typeface="Arial"/>
              </a:rPr>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endParaRPr/>
          </a:p>
        </p:txBody>
      </p:sp>
      <p:grpSp>
        <p:nvGrpSpPr>
          <p:cNvPr id="3207" name="Google Shape;3207;p21"/>
          <p:cNvGrpSpPr/>
          <p:nvPr/>
        </p:nvGrpSpPr>
        <p:grpSpPr>
          <a:xfrm>
            <a:off x="5264526" y="1047750"/>
            <a:ext cx="3422806" cy="2277722"/>
            <a:chOff x="5586259" y="1047750"/>
            <a:chExt cx="3422806" cy="2277722"/>
          </a:xfrm>
        </p:grpSpPr>
        <p:pic>
          <p:nvPicPr>
            <p:cNvPr descr="How to Write the Perfect Web Design Proposal - Bidsketch" id="3208" name="Google Shape;3208;p21"/>
            <p:cNvPicPr preferRelativeResize="0"/>
            <p:nvPr/>
          </p:nvPicPr>
          <p:blipFill rotWithShape="1">
            <a:blip r:embed="rId3">
              <a:alphaModFix/>
            </a:blip>
            <a:srcRect b="0" l="0" r="0" t="0"/>
            <a:stretch/>
          </p:blipFill>
          <p:spPr>
            <a:xfrm>
              <a:off x="5586259" y="1047750"/>
              <a:ext cx="3422805" cy="2277722"/>
            </a:xfrm>
            <a:prstGeom prst="rect">
              <a:avLst/>
            </a:prstGeom>
            <a:noFill/>
            <a:ln>
              <a:noFill/>
            </a:ln>
          </p:spPr>
        </p:pic>
        <p:cxnSp>
          <p:nvCxnSpPr>
            <p:cNvPr id="3209" name="Google Shape;3209;p21"/>
            <p:cNvCxnSpPr/>
            <p:nvPr/>
          </p:nvCxnSpPr>
          <p:spPr>
            <a:xfrm>
              <a:off x="5586259" y="1310640"/>
              <a:ext cx="0" cy="1767900"/>
            </a:xfrm>
            <a:prstGeom prst="straightConnector1">
              <a:avLst/>
            </a:prstGeom>
            <a:noFill/>
            <a:ln cap="flat" cmpd="sng" w="9525">
              <a:solidFill>
                <a:srgbClr val="FDA739"/>
              </a:solidFill>
              <a:prstDash val="solid"/>
              <a:round/>
              <a:headEnd len="sm" w="sm" type="none"/>
              <a:tailEnd len="sm" w="sm" type="none"/>
            </a:ln>
          </p:spPr>
        </p:cxnSp>
        <p:cxnSp>
          <p:nvCxnSpPr>
            <p:cNvPr id="3210" name="Google Shape;3210;p21"/>
            <p:cNvCxnSpPr/>
            <p:nvPr/>
          </p:nvCxnSpPr>
          <p:spPr>
            <a:xfrm>
              <a:off x="9009065" y="1310640"/>
              <a:ext cx="0" cy="1767900"/>
            </a:xfrm>
            <a:prstGeom prst="straightConnector1">
              <a:avLst/>
            </a:prstGeom>
            <a:noFill/>
            <a:ln cap="flat" cmpd="sng" w="9525">
              <a:solidFill>
                <a:srgbClr val="FDA739"/>
              </a:solidFill>
              <a:prstDash val="solid"/>
              <a:round/>
              <a:headEnd len="sm" w="sm" type="none"/>
              <a:tailEnd len="sm" w="sm" type="none"/>
            </a:ln>
          </p:spPr>
        </p:cxn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5" name="Shape 3215"/>
        <p:cNvGrpSpPr/>
        <p:nvPr/>
      </p:nvGrpSpPr>
      <p:grpSpPr>
        <a:xfrm>
          <a:off x="0" y="0"/>
          <a:ext cx="0" cy="0"/>
          <a:chOff x="0" y="0"/>
          <a:chExt cx="0" cy="0"/>
        </a:xfrm>
      </p:grpSpPr>
      <p:sp>
        <p:nvSpPr>
          <p:cNvPr id="3216" name="Google Shape;3216;p22"/>
          <p:cNvSpPr txBox="1"/>
          <p:nvPr/>
        </p:nvSpPr>
        <p:spPr>
          <a:xfrm>
            <a:off x="123208" y="573002"/>
            <a:ext cx="44487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System Deployment Approach</a:t>
            </a:r>
            <a:endParaRPr/>
          </a:p>
        </p:txBody>
      </p:sp>
      <p:pic>
        <p:nvPicPr>
          <p:cNvPr id="3217" name="Google Shape;3217;p22"/>
          <p:cNvPicPr preferRelativeResize="0"/>
          <p:nvPr/>
        </p:nvPicPr>
        <p:blipFill rotWithShape="1">
          <a:blip r:embed="rId3">
            <a:alphaModFix/>
          </a:blip>
          <a:srcRect b="2496" l="16241" r="13901" t="9899"/>
          <a:stretch/>
        </p:blipFill>
        <p:spPr>
          <a:xfrm>
            <a:off x="2131080" y="1222736"/>
            <a:ext cx="4745813" cy="334776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